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300" r:id="rId4"/>
    <p:sldId id="299" r:id="rId5"/>
    <p:sldId id="259" r:id="rId6"/>
    <p:sldId id="274" r:id="rId7"/>
    <p:sldId id="272" r:id="rId8"/>
    <p:sldId id="260" r:id="rId9"/>
    <p:sldId id="275" r:id="rId10"/>
    <p:sldId id="262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282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45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1092" y="-3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9FA0B-8026-4442-953C-DF584F6DDB15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E9CD5-21CB-445C-B420-23AB2BA5A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80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E9CD5-21CB-445C-B420-23AB2BA5A36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35C31-3567-4EF0-9C0F-AF959624CD3D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35C31-3567-4EF0-9C0F-AF959624CD3D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35C31-3567-4EF0-9C0F-AF959624CD3D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35C31-3567-4EF0-9C0F-AF959624CD3D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35C31-3567-4EF0-9C0F-AF959624CD3D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35C31-3567-4EF0-9C0F-AF959624CD3D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E9CD5-21CB-445C-B420-23AB2BA5A36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E9CD5-21CB-445C-B420-23AB2BA5A36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E9CD5-21CB-445C-B420-23AB2BA5A36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35C31-3567-4EF0-9C0F-AF959624CD3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35C31-3567-4EF0-9C0F-AF959624CD3D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35C31-3567-4EF0-9C0F-AF959624CD3D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35C31-3567-4EF0-9C0F-AF959624CD3D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35C31-3567-4EF0-9C0F-AF959624CD3D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5C5B-BAA5-4DA2-A0A3-05A83EC755AF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1A20-B0E0-4397-915A-E69379E4E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51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5C5B-BAA5-4DA2-A0A3-05A83EC755AF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1A20-B0E0-4397-915A-E69379E4E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446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5C5B-BAA5-4DA2-A0A3-05A83EC755AF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1A20-B0E0-4397-915A-E69379E4E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632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5C5B-BAA5-4DA2-A0A3-05A83EC755AF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1A20-B0E0-4397-915A-E69379E4E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625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5C5B-BAA5-4DA2-A0A3-05A83EC755AF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1A20-B0E0-4397-915A-E69379E4E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026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5C5B-BAA5-4DA2-A0A3-05A83EC755AF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1A20-B0E0-4397-915A-E69379E4E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265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5C5B-BAA5-4DA2-A0A3-05A83EC755AF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1A20-B0E0-4397-915A-E69379E4E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964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5C5B-BAA5-4DA2-A0A3-05A83EC755AF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1A20-B0E0-4397-915A-E69379E4E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491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5C5B-BAA5-4DA2-A0A3-05A83EC755AF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1A20-B0E0-4397-915A-E69379E4E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145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5C5B-BAA5-4DA2-A0A3-05A83EC755AF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1A20-B0E0-4397-915A-E69379E4E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557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5C5B-BAA5-4DA2-A0A3-05A83EC755AF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1A20-B0E0-4397-915A-E69379E4E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018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85C5B-BAA5-4DA2-A0A3-05A83EC755AF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A20-B0E0-4397-915A-E69379E4E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315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bliomo.ru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mo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komitet2-3.km.duma.gov.ru/Novosti-Komiteta/item/1558440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9817" y="-607730"/>
            <a:ext cx="12651634" cy="84512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29817" y="-750884"/>
            <a:ext cx="12992100" cy="873760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43298"/>
            <a:ext cx="12722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Развитие региональных библиотечных порталов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684213" y="4903216"/>
            <a:ext cx="1150778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Bebas Neue Regular"/>
              </a:rPr>
              <a:t>Андренюк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Bebas Neue Regular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Bebas Neue Regular"/>
              </a:rPr>
              <a:t>Вадим Анатольевич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defRPr/>
            </a:pPr>
            <a:r>
              <a:rPr lang="ru-RU" sz="2400" dirty="0" smtClean="0">
                <a:solidFill>
                  <a:srgbClr val="000066"/>
                </a:solidFill>
                <a:latin typeface="Bebas Neue Regular"/>
              </a:rPr>
              <a:t>Заместитель директора департамента по работе с библиотеками и вузами</a:t>
            </a:r>
            <a:endParaRPr kumimoji="0" lang="ru-RU" sz="2400" b="0" i="0" u="none" strike="noStrike" kern="1200" cap="none" spc="0" normalizeH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Bebas Neue 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Bebas Neue Regular"/>
              </a:rPr>
              <a:t>Корпорация ЭЛАР</a:t>
            </a:r>
          </a:p>
        </p:txBody>
      </p:sp>
    </p:spTree>
    <p:extLst>
      <p:ext uri="{BB962C8B-B14F-4D97-AF65-F5344CB8AC3E}">
        <p14:creationId xmlns="" xmlns:p14="http://schemas.microsoft.com/office/powerpoint/2010/main" val="4830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792397" y="-29384"/>
            <a:ext cx="7139832" cy="773397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-800100" y="-531199"/>
            <a:ext cx="12992100" cy="87376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1000">
                <a:schemeClr val="accent1">
                  <a:lumMod val="45000"/>
                  <a:lumOff val="55000"/>
                  <a:alpha val="27000"/>
                </a:schemeClr>
              </a:gs>
              <a:gs pos="5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434" y="950797"/>
            <a:ext cx="6495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Информационная система для поиска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и работы с фондами различных источников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9004" y="2751846"/>
            <a:ext cx="7410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Интернет-портал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9004" y="3297398"/>
            <a:ext cx="7410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Интеллектуальная система поиска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9004" y="3837601"/>
            <a:ext cx="7410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Специальный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просмотровщик</a:t>
            </a:r>
            <a:r>
              <a:rPr lang="ru-RU" sz="1400" dirty="0" smtClean="0">
                <a:solidFill>
                  <a:schemeClr val="bg1"/>
                </a:solidFill>
              </a:rPr>
              <a:t> электронных копий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9004" y="4422591"/>
            <a:ext cx="7410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Интерактивные</a:t>
            </a:r>
            <a:r>
              <a:rPr lang="ru-RU" sz="1400" dirty="0" smtClean="0">
                <a:solidFill>
                  <a:schemeClr val="bg1"/>
                </a:solidFill>
              </a:rPr>
              <a:t> сервисы для читателей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9003" y="5007581"/>
            <a:ext cx="5675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Быстрый доступ к любым ресурсам: эл. каталог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и полнотекстовые фонды библиотек, сторонние ресурсы – НЭБ, ЭБС, научные фонды и т.д. 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243930" y="2580958"/>
            <a:ext cx="14514" cy="328609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717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12193355" cy="740701"/>
          </a:xfrm>
        </p:spPr>
        <p:txBody>
          <a:bodyPr/>
          <a:lstStyle/>
          <a:p>
            <a:pPr eaLnBrk="1" hangingPunct="1"/>
            <a:r>
              <a:rPr lang="ru-RU" altLang="ru-RU" sz="3200" dirty="0" smtClean="0"/>
              <a:t>Преимущества для библиотеки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335360" y="1124744"/>
            <a:ext cx="11425269" cy="96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defRPr/>
            </a:pPr>
            <a:r>
              <a:rPr lang="ru-RU" altLang="ru-RU" sz="1600" dirty="0" err="1" smtClean="0">
                <a:solidFill>
                  <a:srgbClr val="393939"/>
                </a:solidFill>
              </a:rPr>
              <a:t>Востребованность</a:t>
            </a:r>
            <a:r>
              <a:rPr lang="ru-RU" altLang="ru-RU" sz="1600" dirty="0" smtClean="0">
                <a:solidFill>
                  <a:srgbClr val="393939"/>
                </a:solidFill>
              </a:rPr>
              <a:t> ресурса всегда основана на полноте информации, причем каждый пользователь ищет информацию по своим предпочтениям и в соответствии со своими задачами: исследование, ознакомление, любопытство и т.д.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389107"/>
            <a:ext cx="12192000" cy="24688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8" name="Объект 2"/>
          <p:cNvSpPr txBox="1">
            <a:spLocks/>
          </p:cNvSpPr>
          <p:nvPr/>
        </p:nvSpPr>
        <p:spPr bwMode="auto">
          <a:xfrm>
            <a:off x="335360" y="1988840"/>
            <a:ext cx="10273141" cy="364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defRPr/>
            </a:pPr>
            <a:r>
              <a:rPr lang="ru-RU" altLang="ru-RU" sz="1600" b="1" u="sng" dirty="0" smtClean="0">
                <a:solidFill>
                  <a:srgbClr val="393939"/>
                </a:solidFill>
              </a:rPr>
              <a:t>Эффективный ресурс позволит значительно повысить показатели библиотеки:</a:t>
            </a:r>
          </a:p>
          <a:p>
            <a:pPr defTabSz="1219170" fontAlgn="base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defRPr/>
            </a:pPr>
            <a:endParaRPr lang="ru-RU" altLang="ru-RU" sz="1600" b="1" dirty="0" smtClean="0">
              <a:solidFill>
                <a:srgbClr val="393939"/>
              </a:solidFill>
            </a:endParaRPr>
          </a:p>
          <a:p>
            <a:pPr marL="239994" indent="-239994" defTabSz="1219170" fontAlgn="base">
              <a:spcBef>
                <a:spcPts val="533"/>
              </a:spcBef>
              <a:spcAft>
                <a:spcPts val="533"/>
              </a:spcAft>
              <a:buClr>
                <a:srgbClr val="F79646"/>
              </a:buClr>
              <a:buFont typeface="Wingdings" pitchFamily="2" charset="2"/>
              <a:buChar char="§"/>
              <a:defRPr/>
            </a:pPr>
            <a:r>
              <a:rPr lang="ru-RU" altLang="ru-RU" sz="1500" dirty="0" smtClean="0">
                <a:solidFill>
                  <a:srgbClr val="393939"/>
                </a:solidFill>
              </a:rPr>
              <a:t>Загрузить цифровой </a:t>
            </a:r>
            <a:r>
              <a:rPr lang="ru-RU" altLang="ru-RU" sz="1500" dirty="0" err="1" smtClean="0">
                <a:solidFill>
                  <a:srgbClr val="393939"/>
                </a:solidFill>
              </a:rPr>
              <a:t>контент</a:t>
            </a:r>
            <a:r>
              <a:rPr lang="ru-RU" altLang="ru-RU" sz="1500" dirty="0" smtClean="0">
                <a:solidFill>
                  <a:srgbClr val="393939"/>
                </a:solidFill>
              </a:rPr>
              <a:t> в удобную оболочку для поиска и использования как в стенах библиотеки, так и дома</a:t>
            </a:r>
          </a:p>
          <a:p>
            <a:pPr marL="239994" indent="-239994" defTabSz="1219170" fontAlgn="base">
              <a:spcBef>
                <a:spcPts val="533"/>
              </a:spcBef>
              <a:spcAft>
                <a:spcPts val="533"/>
              </a:spcAft>
              <a:buClr>
                <a:srgbClr val="F79646"/>
              </a:buClr>
              <a:buFont typeface="Wingdings" pitchFamily="2" charset="2"/>
              <a:buChar char="§"/>
              <a:defRPr/>
            </a:pPr>
            <a:r>
              <a:rPr lang="ru-RU" altLang="ru-RU" sz="1500" dirty="0" smtClean="0">
                <a:solidFill>
                  <a:srgbClr val="393939"/>
                </a:solidFill>
              </a:rPr>
              <a:t>Использовать фонды различных категорий и учреждений: архивные, музейные, библиотечные</a:t>
            </a:r>
          </a:p>
          <a:p>
            <a:pPr marL="239994" indent="-239994">
              <a:spcBef>
                <a:spcPts val="533"/>
              </a:spcBef>
              <a:spcAft>
                <a:spcPts val="533"/>
              </a:spcAft>
              <a:buClr>
                <a:srgbClr val="F79646"/>
              </a:buClr>
              <a:buFont typeface="Wingdings" pitchFamily="2" charset="2"/>
              <a:buChar char="§"/>
              <a:defRPr/>
            </a:pPr>
            <a:r>
              <a:rPr lang="ru-RU" altLang="ru-RU" sz="1500" dirty="0" smtClean="0">
                <a:solidFill>
                  <a:srgbClr val="393939"/>
                </a:solidFill>
              </a:rPr>
              <a:t>Формировать «в один клик» уникальные подборки материалов из различных фондов </a:t>
            </a:r>
            <a:br>
              <a:rPr lang="ru-RU" altLang="ru-RU" sz="1500" dirty="0" smtClean="0">
                <a:solidFill>
                  <a:srgbClr val="393939"/>
                </a:solidFill>
              </a:rPr>
            </a:br>
            <a:r>
              <a:rPr lang="ru-RU" altLang="ru-RU" sz="1500" dirty="0" smtClean="0">
                <a:solidFill>
                  <a:srgbClr val="393939"/>
                </a:solidFill>
              </a:rPr>
              <a:t>и по различным категориям документов, которые позволят наиболее полно составить свое представление по нужному вопросу, например: </a:t>
            </a:r>
          </a:p>
          <a:p>
            <a:pPr marL="304792" indent="-304792">
              <a:spcBef>
                <a:spcPts val="533"/>
              </a:spcBef>
              <a:spcAft>
                <a:spcPts val="533"/>
              </a:spcAft>
              <a:buFont typeface="+mj-lt"/>
              <a:buAutoNum type="arabicPeriod"/>
              <a:defRPr/>
            </a:pPr>
            <a:r>
              <a:rPr lang="ru-RU" altLang="ru-RU" sz="1500" dirty="0" smtClean="0">
                <a:solidFill>
                  <a:srgbClr val="393939"/>
                </a:solidFill>
              </a:rPr>
              <a:t>ищем произведение Гоголя</a:t>
            </a:r>
          </a:p>
          <a:p>
            <a:pPr marL="304792" indent="-304792">
              <a:spcBef>
                <a:spcPts val="533"/>
              </a:spcBef>
              <a:spcAft>
                <a:spcPts val="533"/>
              </a:spcAft>
              <a:buFont typeface="+mj-lt"/>
              <a:buAutoNum type="arabicPeriod"/>
              <a:defRPr/>
            </a:pPr>
            <a:r>
              <a:rPr lang="ru-RU" altLang="ru-RU" sz="1500" dirty="0" smtClean="0">
                <a:solidFill>
                  <a:srgbClr val="393939"/>
                </a:solidFill>
              </a:rPr>
              <a:t>в тоже время можем ознакомиться с перепиской Гоголя с Белинским </a:t>
            </a:r>
            <a:br>
              <a:rPr lang="ru-RU" altLang="ru-RU" sz="1500" dirty="0" smtClean="0">
                <a:solidFill>
                  <a:srgbClr val="393939"/>
                </a:solidFill>
              </a:rPr>
            </a:br>
            <a:r>
              <a:rPr lang="ru-RU" altLang="ru-RU" sz="1500" dirty="0" smtClean="0">
                <a:solidFill>
                  <a:srgbClr val="393939"/>
                </a:solidFill>
              </a:rPr>
              <a:t>о статье в «Современнике» по данному произведению </a:t>
            </a:r>
          </a:p>
          <a:p>
            <a:pPr marL="304792" indent="-304792">
              <a:spcBef>
                <a:spcPts val="533"/>
              </a:spcBef>
              <a:spcAft>
                <a:spcPts val="533"/>
              </a:spcAft>
              <a:buFont typeface="+mj-lt"/>
              <a:buAutoNum type="arabicPeriod"/>
              <a:defRPr/>
            </a:pPr>
            <a:r>
              <a:rPr lang="ru-RU" altLang="ru-RU" sz="1500" dirty="0" smtClean="0">
                <a:solidFill>
                  <a:srgbClr val="393939"/>
                </a:solidFill>
              </a:rPr>
              <a:t>одновременно можем найти и посмотреть оригинал этой статьи в «Современнике»</a:t>
            </a:r>
          </a:p>
          <a:p>
            <a:pPr defTabSz="1219170" fontAlgn="base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defRPr/>
            </a:pPr>
            <a:endParaRPr lang="ru-RU" altLang="ru-RU" sz="1600" dirty="0" smtClean="0">
              <a:solidFill>
                <a:srgbClr val="39393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99712" y="5349213"/>
            <a:ext cx="2592288" cy="150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224459" y="3717032"/>
            <a:ext cx="1440160" cy="150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6273800" y="-2351087"/>
            <a:ext cx="11633200" cy="1163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218363" y="604801"/>
            <a:ext cx="4732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Агрегирует информацию о коллекциях  и фондах, предоставляя читателям удобный и быстрый поиск, возможность просмотра и чтения электронных ресурсов всех подключенных библиотек региона </a:t>
            </a:r>
            <a:br>
              <a:rPr lang="ru-RU" sz="16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и из других источников: НЭБ, ЭБС, СКБР</a:t>
            </a:r>
            <a:endParaRPr lang="ru-RU" sz="1600" dirty="0">
              <a:solidFill>
                <a:schemeClr val="bg1"/>
              </a:solidFill>
              <a:latin typeface="PF DinDisplay Pro" panose="02000506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300" y="2050257"/>
            <a:ext cx="6273444" cy="45862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1162304" y="943356"/>
            <a:ext cx="4616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Bebas Neue Regular" panose="00000500000000000000" pitchFamily="50" charset="-52"/>
              </a:rPr>
              <a:t>Интернет-портал</a:t>
            </a:r>
            <a:endParaRPr lang="ru-RU" sz="3600" dirty="0">
              <a:latin typeface="Bebas Neue Regular" panose="00000500000000000000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2304" y="2309240"/>
            <a:ext cx="461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PF DinDisplay Pro" panose="02000506030000020004" pitchFamily="2" charset="0"/>
              </a:rPr>
              <a:t>Читатель может зарегистрировать личный кабинет и управлять собственными подборками изданий</a:t>
            </a:r>
            <a:endParaRPr lang="ru-RU" sz="1600" dirty="0">
              <a:latin typeface="PF DinDisplay Pro" panose="0200050603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2304" y="3281008"/>
            <a:ext cx="511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PF DinDisplay Pro" panose="02000506030000020004" pitchFamily="2" charset="0"/>
              </a:rPr>
              <a:t>Библиотеки формируют собственные коллекции </a:t>
            </a:r>
            <a:br>
              <a:rPr lang="ru-RU" sz="1600" dirty="0" smtClean="0">
                <a:latin typeface="PF DinDisplay Pro" panose="02000506030000020004" pitchFamily="2" charset="0"/>
              </a:rPr>
            </a:br>
            <a:r>
              <a:rPr lang="ru-RU" sz="1600" dirty="0" smtClean="0">
                <a:latin typeface="PF DinDisplay Pro" panose="02000506030000020004" pitchFamily="2" charset="0"/>
              </a:rPr>
              <a:t>и создают свои информационные страницы</a:t>
            </a:r>
            <a:endParaRPr lang="ru-RU" sz="1600" dirty="0">
              <a:latin typeface="PF DinDisplay Pro" panose="0200050603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2304" y="4252776"/>
            <a:ext cx="511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PF DinDisplay Pro" panose="02000506030000020004" pitchFamily="2" charset="0"/>
              </a:rPr>
              <a:t>Формируется единый сводный каталог региона </a:t>
            </a:r>
            <a:br>
              <a:rPr lang="ru-RU" sz="1600" dirty="0" smtClean="0">
                <a:latin typeface="PF DinDisplay Pro" panose="02000506030000020004" pitchFamily="2" charset="0"/>
              </a:rPr>
            </a:br>
            <a:r>
              <a:rPr lang="ru-RU" sz="1600" dirty="0" smtClean="0">
                <a:latin typeface="PF DinDisplay Pro" panose="02000506030000020004" pitchFamily="2" charset="0"/>
              </a:rPr>
              <a:t>и доверенная среда эталонных общедоступных ресурсов</a:t>
            </a:r>
            <a:endParaRPr lang="ru-RU" sz="1600" dirty="0">
              <a:latin typeface="PF DinDisplay Pro" panose="02000506030000020004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39800" y="1589687"/>
            <a:ext cx="401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1702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663449" y="-763584"/>
            <a:ext cx="14896849" cy="873760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992" y="2000801"/>
            <a:ext cx="7664313" cy="45767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933703" y="568734"/>
            <a:ext cx="1055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Bebas Neue Regular" panose="00000500000000000000" pitchFamily="50" charset="-52"/>
              </a:rPr>
              <a:t>Интеллектуальная система поиска</a:t>
            </a:r>
            <a:endParaRPr lang="ru-RU" sz="3600" dirty="0">
              <a:solidFill>
                <a:schemeClr val="bg1"/>
              </a:solidFill>
              <a:latin typeface="Bebas Neue Regular" panose="00000500000000000000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546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663449" y="-763584"/>
            <a:ext cx="14896849" cy="873760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992" y="2000801"/>
            <a:ext cx="7664313" cy="45767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1741424" y="1510417"/>
            <a:ext cx="4976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Поиск </a:t>
            </a:r>
            <a:r>
              <a:rPr lang="ru-RU" sz="1600" dirty="0">
                <a:solidFill>
                  <a:schemeClr val="bg1"/>
                </a:solidFill>
                <a:latin typeface="PF DinDisplay Pro" panose="02000506030000020004" pitchFamily="2" charset="0"/>
              </a:rPr>
              <a:t>одной </a:t>
            </a:r>
            <a:r>
              <a:rPr lang="ru-RU" sz="16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строкой и исправление </a:t>
            </a:r>
            <a:r>
              <a:rPr lang="ru-RU" sz="1600" dirty="0">
                <a:solidFill>
                  <a:schemeClr val="bg1"/>
                </a:solidFill>
                <a:latin typeface="PF DinDisplay Pro" panose="02000506030000020004" pitchFamily="2" charset="0"/>
              </a:rPr>
              <a:t>ошибок</a:t>
            </a:r>
          </a:p>
          <a:p>
            <a:endParaRPr lang="ru-RU" sz="1600" dirty="0">
              <a:solidFill>
                <a:schemeClr val="bg1"/>
              </a:solidFill>
              <a:latin typeface="PF DinDisplay Pro" panose="0200050603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704" y="568734"/>
            <a:ext cx="996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Bebas Neue Regular" panose="00000500000000000000" pitchFamily="50" charset="-52"/>
              </a:rPr>
              <a:t>Интеллектуальная система поиска</a:t>
            </a:r>
            <a:endParaRPr lang="ru-RU" sz="3600" dirty="0">
              <a:solidFill>
                <a:schemeClr val="bg1"/>
              </a:solidFill>
              <a:latin typeface="Bebas Neue Regular" panose="00000500000000000000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3861" y="1510417"/>
            <a:ext cx="2198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Подсказки при поиске</a:t>
            </a:r>
            <a:endParaRPr lang="ru-RU" sz="1600" dirty="0">
              <a:solidFill>
                <a:schemeClr val="bg1"/>
              </a:solidFill>
              <a:latin typeface="PF DinDisplay Pro" panose="02000506030000020004" pitchFamily="2" charset="0"/>
            </a:endParaRPr>
          </a:p>
        </p:txBody>
      </p:sp>
      <p:sp>
        <p:nvSpPr>
          <p:cNvPr id="10" name="Дуга 9"/>
          <p:cNvSpPr/>
          <p:nvPr/>
        </p:nvSpPr>
        <p:spPr>
          <a:xfrm>
            <a:off x="5076248" y="1705449"/>
            <a:ext cx="1358900" cy="880127"/>
          </a:xfrm>
          <a:prstGeom prst="arc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6200000">
            <a:off x="8256689" y="1069768"/>
            <a:ext cx="1374938" cy="2646298"/>
          </a:xfrm>
          <a:prstGeom prst="arc">
            <a:avLst>
              <a:gd name="adj1" fmla="val 16200000"/>
              <a:gd name="adj2" fmla="val 324216"/>
            </a:avLst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337300" y="2095193"/>
            <a:ext cx="2133600" cy="828938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71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663449" y="-763584"/>
            <a:ext cx="14896849" cy="873760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992" y="2000801"/>
            <a:ext cx="7664313" cy="45767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1741424" y="1510417"/>
            <a:ext cx="4976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Поиск </a:t>
            </a:r>
            <a:r>
              <a:rPr lang="ru-RU" sz="1600" dirty="0">
                <a:solidFill>
                  <a:schemeClr val="bg1"/>
                </a:solidFill>
                <a:latin typeface="PF DinDisplay Pro" panose="02000506030000020004" pitchFamily="2" charset="0"/>
              </a:rPr>
              <a:t>одной </a:t>
            </a:r>
            <a:r>
              <a:rPr lang="ru-RU" sz="16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строкой и исправление </a:t>
            </a:r>
            <a:r>
              <a:rPr lang="ru-RU" sz="1600" dirty="0">
                <a:solidFill>
                  <a:schemeClr val="bg1"/>
                </a:solidFill>
                <a:latin typeface="PF DinDisplay Pro" panose="02000506030000020004" pitchFamily="2" charset="0"/>
              </a:rPr>
              <a:t>ошибок</a:t>
            </a:r>
          </a:p>
          <a:p>
            <a:endParaRPr lang="ru-RU" sz="1600" dirty="0">
              <a:solidFill>
                <a:schemeClr val="bg1"/>
              </a:solidFill>
              <a:latin typeface="PF DinDisplay Pro" panose="0200050603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703" y="568734"/>
            <a:ext cx="998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Bebas Neue Regular" panose="00000500000000000000" pitchFamily="50" charset="-52"/>
              </a:rPr>
              <a:t>Интеллектуальная система поиска</a:t>
            </a:r>
            <a:endParaRPr lang="ru-RU" sz="3600" dirty="0">
              <a:solidFill>
                <a:schemeClr val="bg1"/>
              </a:solidFill>
              <a:latin typeface="Bebas Neue Regular" panose="00000500000000000000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3861" y="1510417"/>
            <a:ext cx="2198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Подсказки при поиске</a:t>
            </a:r>
            <a:endParaRPr lang="ru-RU" sz="1600" dirty="0">
              <a:solidFill>
                <a:schemeClr val="bg1"/>
              </a:solidFill>
              <a:latin typeface="PF DinDisplay Pro" panose="0200050603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416" y="2585576"/>
            <a:ext cx="2322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Расширенный поиск</a:t>
            </a:r>
            <a:endParaRPr lang="ru-RU" sz="1600" dirty="0">
              <a:solidFill>
                <a:schemeClr val="bg1"/>
              </a:solidFill>
              <a:latin typeface="PF DinDisplay Pro" panose="02000506030000020004" pitchFamily="2" charset="0"/>
            </a:endParaRPr>
          </a:p>
        </p:txBody>
      </p:sp>
      <p:sp>
        <p:nvSpPr>
          <p:cNvPr id="10" name="Дуга 9"/>
          <p:cNvSpPr/>
          <p:nvPr/>
        </p:nvSpPr>
        <p:spPr>
          <a:xfrm>
            <a:off x="5076248" y="1705449"/>
            <a:ext cx="1358900" cy="880127"/>
          </a:xfrm>
          <a:prstGeom prst="arc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6200000">
            <a:off x="8256689" y="1069768"/>
            <a:ext cx="1374938" cy="2646298"/>
          </a:xfrm>
          <a:prstGeom prst="arc">
            <a:avLst>
              <a:gd name="adj1" fmla="val 16200000"/>
              <a:gd name="adj2" fmla="val 324216"/>
            </a:avLst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1467612" y="2745097"/>
            <a:ext cx="1409192" cy="1118388"/>
          </a:xfrm>
          <a:prstGeom prst="arc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337300" y="2095193"/>
            <a:ext cx="2133600" cy="828938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936864" y="3044120"/>
            <a:ext cx="7146936" cy="1464380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734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663449" y="-763584"/>
            <a:ext cx="14896849" cy="873760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992" y="2000801"/>
            <a:ext cx="7664313" cy="45767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1741424" y="1510417"/>
            <a:ext cx="4976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Поиск </a:t>
            </a:r>
            <a:r>
              <a:rPr lang="ru-RU" sz="1600" dirty="0">
                <a:solidFill>
                  <a:schemeClr val="bg1"/>
                </a:solidFill>
                <a:latin typeface="PF DinDisplay Pro" panose="02000506030000020004" pitchFamily="2" charset="0"/>
              </a:rPr>
              <a:t>одной </a:t>
            </a:r>
            <a:r>
              <a:rPr lang="ru-RU" sz="16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строкой и исправление </a:t>
            </a:r>
            <a:r>
              <a:rPr lang="ru-RU" sz="1600" dirty="0">
                <a:solidFill>
                  <a:schemeClr val="bg1"/>
                </a:solidFill>
                <a:latin typeface="PF DinDisplay Pro" panose="02000506030000020004" pitchFamily="2" charset="0"/>
              </a:rPr>
              <a:t>ошибок</a:t>
            </a:r>
          </a:p>
          <a:p>
            <a:endParaRPr lang="ru-RU" sz="1600" dirty="0">
              <a:solidFill>
                <a:schemeClr val="bg1"/>
              </a:solidFill>
              <a:latin typeface="PF DinDisplay Pro" panose="0200050603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704" y="568734"/>
            <a:ext cx="104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Bebas Neue Regular" panose="00000500000000000000" pitchFamily="50" charset="-52"/>
              </a:rPr>
              <a:t>Интеллектуальная система поиска</a:t>
            </a:r>
            <a:endParaRPr lang="ru-RU" sz="3600" dirty="0">
              <a:solidFill>
                <a:schemeClr val="bg1"/>
              </a:solidFill>
              <a:latin typeface="Bebas Neue Regular" panose="00000500000000000000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3861" y="1510417"/>
            <a:ext cx="2198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Подсказки при поиске</a:t>
            </a:r>
            <a:endParaRPr lang="ru-RU" sz="1600" dirty="0">
              <a:solidFill>
                <a:schemeClr val="bg1"/>
              </a:solidFill>
              <a:latin typeface="PF DinDisplay Pro" panose="0200050603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416" y="2585576"/>
            <a:ext cx="2322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Расширенный поиск</a:t>
            </a:r>
            <a:endParaRPr lang="ru-RU" sz="1600" dirty="0">
              <a:solidFill>
                <a:schemeClr val="bg1"/>
              </a:solidFill>
              <a:latin typeface="PF DinDisplay Pro" panose="0200050603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208" y="4859577"/>
            <a:ext cx="2602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Использование фильтров</a:t>
            </a:r>
            <a:endParaRPr lang="ru-RU" sz="1600" dirty="0">
              <a:solidFill>
                <a:schemeClr val="bg1"/>
              </a:solidFill>
              <a:latin typeface="PF DinDisplay Pro" panose="02000506030000020004" pitchFamily="2" charset="0"/>
            </a:endParaRPr>
          </a:p>
        </p:txBody>
      </p:sp>
      <p:sp>
        <p:nvSpPr>
          <p:cNvPr id="10" name="Дуга 9"/>
          <p:cNvSpPr/>
          <p:nvPr/>
        </p:nvSpPr>
        <p:spPr>
          <a:xfrm>
            <a:off x="5076248" y="1705449"/>
            <a:ext cx="1358900" cy="880127"/>
          </a:xfrm>
          <a:prstGeom prst="arc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6200000">
            <a:off x="8256689" y="1069768"/>
            <a:ext cx="1374938" cy="2646298"/>
          </a:xfrm>
          <a:prstGeom prst="arc">
            <a:avLst>
              <a:gd name="adj1" fmla="val 16200000"/>
              <a:gd name="adj2" fmla="val 324216"/>
            </a:avLst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1467612" y="2745097"/>
            <a:ext cx="1409192" cy="1118388"/>
          </a:xfrm>
          <a:prstGeom prst="arc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1741424" y="5028854"/>
            <a:ext cx="1409192" cy="1118388"/>
          </a:xfrm>
          <a:prstGeom prst="arc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337300" y="2095193"/>
            <a:ext cx="2133600" cy="828938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936864" y="3044120"/>
            <a:ext cx="7146936" cy="1464380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945384" y="5343903"/>
            <a:ext cx="2033016" cy="447297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437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712958" y="-903287"/>
            <a:ext cx="14896849" cy="873760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204" y="751501"/>
            <a:ext cx="11321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Bebas Neue Regular" panose="00000500000000000000" pitchFamily="50" charset="-52"/>
              </a:rPr>
              <a:t>Специальный </a:t>
            </a:r>
            <a:r>
              <a:rPr lang="ru-RU" sz="3600" dirty="0" err="1" smtClean="0">
                <a:solidFill>
                  <a:schemeClr val="bg1"/>
                </a:solidFill>
                <a:latin typeface="Bebas Neue Regular" panose="00000500000000000000" pitchFamily="50" charset="-52"/>
              </a:rPr>
              <a:t>просмотровщик</a:t>
            </a:r>
            <a:r>
              <a:rPr lang="ru-RU" sz="3600" dirty="0" smtClean="0">
                <a:solidFill>
                  <a:schemeClr val="bg1"/>
                </a:solidFill>
                <a:latin typeface="Bebas Neue Regular" panose="00000500000000000000" pitchFamily="50" charset="-52"/>
              </a:rPr>
              <a:t> электронных копий</a:t>
            </a:r>
            <a:endParaRPr lang="ru-RU" sz="3600" dirty="0">
              <a:solidFill>
                <a:schemeClr val="bg1"/>
              </a:solidFill>
              <a:latin typeface="Bebas Neue Regular" panose="00000500000000000000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692399" y="1581150"/>
            <a:ext cx="7203734" cy="47244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9142" y="3197225"/>
            <a:ext cx="1005295" cy="2390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97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712958" y="-903287"/>
            <a:ext cx="14896849" cy="873760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9337" y="1865212"/>
            <a:ext cx="19685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Просмотр открытых фондов и ресурсов, ограниченных авторским правом из стен библиотек</a:t>
            </a:r>
            <a:endParaRPr lang="ru-RU" sz="1400" dirty="0">
              <a:solidFill>
                <a:schemeClr val="bg1"/>
              </a:solidFill>
              <a:latin typeface="PF DinDisplay Pro" panose="0200050603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0760" y="753685"/>
            <a:ext cx="10942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Bebas Neue Regular" panose="00000500000000000000" pitchFamily="50" charset="-52"/>
              </a:rPr>
              <a:t>Специальный </a:t>
            </a:r>
            <a:r>
              <a:rPr lang="ru-RU" sz="3600" dirty="0" err="1" smtClean="0">
                <a:solidFill>
                  <a:schemeClr val="bg1"/>
                </a:solidFill>
                <a:latin typeface="Bebas Neue Regular" panose="00000500000000000000" pitchFamily="50" charset="-52"/>
              </a:rPr>
              <a:t>просмотровщик</a:t>
            </a:r>
            <a:r>
              <a:rPr lang="ru-RU" sz="3600" dirty="0" smtClean="0">
                <a:solidFill>
                  <a:schemeClr val="bg1"/>
                </a:solidFill>
                <a:latin typeface="Bebas Neue Regular" panose="00000500000000000000" pitchFamily="50" charset="-52"/>
              </a:rPr>
              <a:t> электронных копий</a:t>
            </a:r>
            <a:endParaRPr lang="ru-RU" sz="3600" dirty="0">
              <a:solidFill>
                <a:schemeClr val="bg1"/>
              </a:solidFill>
              <a:latin typeface="Bebas Neue Regular" panose="00000500000000000000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692399" y="1581150"/>
            <a:ext cx="7203734" cy="47244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9142" y="3197225"/>
            <a:ext cx="1005295" cy="23907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87520" y="1581150"/>
            <a:ext cx="3181480" cy="4724400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565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712958" y="-903287"/>
            <a:ext cx="14896849" cy="873760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9337" y="1865212"/>
            <a:ext cx="19685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Просмотр открытых фондов и ресурсов, ограниченных авторским правом </a:t>
            </a:r>
            <a:br>
              <a:rPr lang="ru-RU" sz="14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из стен библиотек</a:t>
            </a:r>
            <a:endParaRPr lang="ru-RU" sz="1400" dirty="0">
              <a:solidFill>
                <a:schemeClr val="bg1"/>
              </a:solidFill>
              <a:latin typeface="PF DinDisplay Pro" panose="0200050603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5997" y="753685"/>
            <a:ext cx="11059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Bebas Neue Regular" panose="00000500000000000000" pitchFamily="50" charset="-52"/>
              </a:rPr>
              <a:t>Специальный </a:t>
            </a:r>
            <a:r>
              <a:rPr lang="ru-RU" sz="3600" dirty="0" err="1" smtClean="0">
                <a:solidFill>
                  <a:schemeClr val="bg1"/>
                </a:solidFill>
                <a:latin typeface="Bebas Neue Regular" panose="00000500000000000000" pitchFamily="50" charset="-52"/>
              </a:rPr>
              <a:t>просмотровщик</a:t>
            </a:r>
            <a:r>
              <a:rPr lang="ru-RU" sz="3600" dirty="0" smtClean="0">
                <a:solidFill>
                  <a:schemeClr val="bg1"/>
                </a:solidFill>
                <a:latin typeface="Bebas Neue Regular" panose="00000500000000000000" pitchFamily="50" charset="-52"/>
              </a:rPr>
              <a:t> электронных копий</a:t>
            </a:r>
            <a:endParaRPr lang="ru-RU" sz="3600" dirty="0">
              <a:solidFill>
                <a:schemeClr val="bg1"/>
              </a:solidFill>
              <a:latin typeface="Bebas Neue Regular" panose="00000500000000000000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692399" y="1581150"/>
            <a:ext cx="7203734" cy="47244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9896133" y="1865212"/>
            <a:ext cx="2130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Область работы </a:t>
            </a:r>
            <a:br>
              <a:rPr lang="ru-RU" sz="14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с электронными копиями (зарегистрированные пользователи)</a:t>
            </a:r>
            <a:endParaRPr lang="ru-RU" sz="1400" dirty="0">
              <a:solidFill>
                <a:schemeClr val="bg1"/>
              </a:solidFill>
              <a:latin typeface="PF DinDisplay Pro" panose="0200050603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96133" y="2989243"/>
            <a:ext cx="213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Заметки, цитаты, закладки</a:t>
            </a:r>
            <a:endParaRPr lang="ru-RU" sz="1400" dirty="0">
              <a:solidFill>
                <a:schemeClr val="bg1"/>
              </a:solidFill>
              <a:latin typeface="PF DinDisplay Pro" panose="02000506030000020004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9142" y="3197225"/>
            <a:ext cx="1005295" cy="2390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96133" y="3664547"/>
            <a:ext cx="21307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Просмотр библиографической информации</a:t>
            </a:r>
            <a:endParaRPr lang="ru-RU" sz="1400" dirty="0">
              <a:solidFill>
                <a:schemeClr val="bg1"/>
              </a:solidFill>
              <a:latin typeface="PF DinDisplay Pro" panose="0200050603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96133" y="4489350"/>
            <a:ext cx="1952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Сохранение изданий или отдельных страниц</a:t>
            </a:r>
            <a:endParaRPr lang="ru-RU" sz="1400" dirty="0">
              <a:solidFill>
                <a:schemeClr val="bg1"/>
              </a:solidFill>
              <a:latin typeface="PF DinDisplay Pro" panose="0200050603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96132" y="5164654"/>
            <a:ext cx="1952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Добавление </a:t>
            </a:r>
            <a:br>
              <a:rPr lang="ru-RU" sz="14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в подборки</a:t>
            </a:r>
            <a:endParaRPr lang="ru-RU" sz="1400" dirty="0">
              <a:solidFill>
                <a:schemeClr val="bg1"/>
              </a:solidFill>
              <a:latin typeface="PF DinDisplay Pro" panose="02000506030000020004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87520" y="1581150"/>
            <a:ext cx="3181480" cy="4724400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765365" y="1512095"/>
            <a:ext cx="2130766" cy="4724400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229817" y="-750884"/>
            <a:ext cx="3676403" cy="873760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0717" y="4303987"/>
            <a:ext cx="1197128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13 февраля 2018 года в Государственной Думе РФ по инициативе Комитета по культуре Госдумы состоялись парламентские слушания, посвященные теме </a:t>
            </a:r>
            <a:r>
              <a:rPr lang="ru-RU" sz="2200" b="1" u="sng" dirty="0" smtClean="0">
                <a:solidFill>
                  <a:srgbClr val="FF0000"/>
                </a:solidFill>
              </a:rPr>
              <a:t>«</a:t>
            </a:r>
            <a:r>
              <a:rPr lang="ru-RU" sz="2200" b="1" u="sng" dirty="0" err="1" smtClean="0">
                <a:solidFill>
                  <a:srgbClr val="FF0000"/>
                </a:solidFill>
              </a:rPr>
              <a:t>Цифровизация</a:t>
            </a:r>
            <a:r>
              <a:rPr lang="ru-RU" sz="2200" b="1" u="sng" dirty="0" smtClean="0">
                <a:solidFill>
                  <a:srgbClr val="FF0000"/>
                </a:solidFill>
              </a:rPr>
              <a:t> в сфере</a:t>
            </a:r>
            <a:r>
              <a:rPr lang="en-US" sz="2200" b="1" u="sng" dirty="0" smtClean="0">
                <a:solidFill>
                  <a:srgbClr val="FF0000"/>
                </a:solidFill>
              </a:rPr>
              <a:t> </a:t>
            </a:r>
            <a:r>
              <a:rPr lang="ru-RU" sz="2200" b="1" u="sng" dirty="0" smtClean="0">
                <a:solidFill>
                  <a:srgbClr val="FF0000"/>
                </a:solidFill>
              </a:rPr>
              <a:t>культуры. Законодательство и правоприменительная практика»</a:t>
            </a:r>
            <a:r>
              <a:rPr lang="ru-RU" sz="2200" dirty="0" smtClean="0"/>
              <a:t>. Слушания вели заместитель председателя Госдумы Петр Олегович Толстой и первый заместитель председателя Комитета по культуре Елена Григорьевна </a:t>
            </a:r>
            <a:r>
              <a:rPr lang="ru-RU" sz="2200" dirty="0" err="1" smtClean="0"/>
              <a:t>Драпеко</a:t>
            </a:r>
            <a:r>
              <a:rPr lang="ru-RU" sz="2200" dirty="0" smtClean="0"/>
              <a:t>. Среди приглашенных гостей были представители Министерства культуры РФ, Совета Федерации РФ, Администрации Президента РФ, а также специалисты сферы культуры и информационных технологий</a:t>
            </a:r>
            <a:endParaRPr lang="ru-RU" sz="2200" dirty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192000" cy="409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656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65639" y="-820462"/>
            <a:ext cx="3676403" cy="873760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0764" y="1836131"/>
            <a:ext cx="9327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PF DinDisplay Pro" panose="02000506030000020004" pitchFamily="2" charset="0"/>
              </a:rPr>
              <a:t>Поиск библиотек </a:t>
            </a:r>
            <a:r>
              <a:rPr lang="ru-RU" sz="1400" dirty="0">
                <a:latin typeface="PF DinDisplay Pro" panose="02000506030000020004" pitchFamily="2" charset="0"/>
              </a:rPr>
              <a:t>на интерактивной </a:t>
            </a:r>
            <a:r>
              <a:rPr lang="ru-RU" sz="1400" dirty="0" smtClean="0">
                <a:latin typeface="PF DinDisplay Pro" panose="02000506030000020004" pitchFamily="2" charset="0"/>
              </a:rPr>
              <a:t>карте, просмотр </a:t>
            </a:r>
            <a:r>
              <a:rPr lang="ru-RU" sz="1400" dirty="0">
                <a:latin typeface="PF DinDisplay Pro" panose="02000506030000020004" pitchFamily="2" charset="0"/>
              </a:rPr>
              <a:t>информации </a:t>
            </a:r>
            <a:r>
              <a:rPr lang="ru-RU" sz="1400" dirty="0" smtClean="0">
                <a:latin typeface="PF DinDisplay Pro" panose="02000506030000020004" pitchFamily="2" charset="0"/>
              </a:rPr>
              <a:t>о </a:t>
            </a:r>
            <a:r>
              <a:rPr lang="ru-RU" sz="1400" dirty="0">
                <a:latin typeface="PF DinDisplay Pro" panose="02000506030000020004" pitchFamily="2" charset="0"/>
              </a:rPr>
              <a:t>библиотеках и фондах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343" y="820422"/>
            <a:ext cx="1073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Bebas Neue Regular" panose="00000500000000000000" pitchFamily="50" charset="-52"/>
              </a:rPr>
              <a:t>Интерактивные</a:t>
            </a:r>
            <a:r>
              <a:rPr lang="ru-RU" sz="3600" dirty="0" smtClean="0">
                <a:latin typeface="Bebas Neue Regular" panose="00000500000000000000" pitchFamily="50" charset="-52"/>
              </a:rPr>
              <a:t> сервисы для читателей</a:t>
            </a:r>
            <a:endParaRPr lang="ru-RU" sz="3600" dirty="0">
              <a:latin typeface="Bebas Neue Regular" panose="00000500000000000000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0764" y="2604678"/>
            <a:ext cx="7600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PF DinDisplay Pro" panose="02000506030000020004" pitchFamily="2" charset="0"/>
              </a:rPr>
              <a:t>Форум и обсуждения, новости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0764" y="3395118"/>
            <a:ext cx="7600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PF DinDisplay Pro" panose="02000506030000020004" pitchFamily="2" charset="0"/>
              </a:rPr>
              <a:t>Удаленный заказ литературы (бумажного экземпляра</a:t>
            </a:r>
            <a:r>
              <a:rPr lang="ru-RU" sz="1400" dirty="0" smtClean="0">
                <a:latin typeface="PF DinDisplay Pro" panose="02000506030000020004" pitchFamily="2" charset="0"/>
              </a:rPr>
              <a:t>) и виртуальная справочная служба</a:t>
            </a:r>
            <a:endParaRPr lang="ru-RU" sz="1400" dirty="0">
              <a:latin typeface="PF DinDisplay Pro" panose="0200050603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9698" y="4209910"/>
            <a:ext cx="7600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PF DinDisplay Pro" panose="02000506030000020004" pitchFamily="2" charset="0"/>
              </a:rPr>
              <a:t>Интеграция с социальными сетями (</a:t>
            </a:r>
            <a:r>
              <a:rPr lang="en-US" sz="1400" dirty="0">
                <a:latin typeface="PF DinDisplay Pro" panose="02000506030000020004" pitchFamily="2" charset="0"/>
              </a:rPr>
              <a:t>Facebook, </a:t>
            </a:r>
            <a:r>
              <a:rPr lang="ru-RU" sz="1400" dirty="0" err="1">
                <a:latin typeface="PF DinDisplay Pro" panose="02000506030000020004" pitchFamily="2" charset="0"/>
              </a:rPr>
              <a:t>ВКонтакте</a:t>
            </a:r>
            <a:r>
              <a:rPr lang="ru-RU" sz="1400" dirty="0">
                <a:latin typeface="PF DinDisplay Pro" panose="02000506030000020004" pitchFamily="2" charset="0"/>
              </a:rPr>
              <a:t>, Одноклассники, </a:t>
            </a:r>
            <a:r>
              <a:rPr lang="en-US" sz="1400" dirty="0">
                <a:latin typeface="PF DinDisplay Pro" panose="02000506030000020004" pitchFamily="2" charset="0"/>
              </a:rPr>
              <a:t>Twitter</a:t>
            </a:r>
            <a:r>
              <a:rPr lang="ru-RU" sz="1400" dirty="0" smtClean="0">
                <a:latin typeface="PF DinDisplay Pro" panose="02000506030000020004" pitchFamily="2" charset="0"/>
              </a:rPr>
              <a:t>)</a:t>
            </a:r>
            <a:endParaRPr lang="ru-RU" sz="1400" dirty="0">
              <a:latin typeface="PF DinDisplay Pro" panose="0200050603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9698" y="5723750"/>
            <a:ext cx="73466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PF DinDisplay Pro" panose="02000506030000020004" pitchFamily="2" charset="0"/>
              </a:rPr>
              <a:t>Отдельный раздел </a:t>
            </a:r>
            <a:r>
              <a:rPr lang="ru-RU" sz="1400" dirty="0" smtClean="0">
                <a:latin typeface="PF DinDisplay Pro" panose="02000506030000020004" pitchFamily="2" charset="0"/>
              </a:rPr>
              <a:t>услуг: </a:t>
            </a:r>
            <a:r>
              <a:rPr lang="ru-RU" sz="1400" dirty="0">
                <a:latin typeface="PF DinDisplay Pro" panose="02000506030000020004" pitchFamily="2" charset="0"/>
              </a:rPr>
              <a:t>платный доступ к защищенным </a:t>
            </a:r>
            <a:r>
              <a:rPr lang="ru-RU" sz="1400" dirty="0" smtClean="0">
                <a:latin typeface="PF DinDisplay Pro" panose="02000506030000020004" pitchFamily="2" charset="0"/>
              </a:rPr>
              <a:t>изданиям,</a:t>
            </a:r>
            <a:endParaRPr lang="ru-RU" sz="1400" dirty="0">
              <a:latin typeface="PF DinDisplay Pro" panose="02000506030000020004" pitchFamily="2" charset="0"/>
            </a:endParaRPr>
          </a:p>
          <a:p>
            <a:r>
              <a:rPr lang="ru-RU" sz="1400" dirty="0" smtClean="0">
                <a:latin typeface="PF DinDisplay Pro" panose="02000506030000020004" pitchFamily="2" charset="0"/>
              </a:rPr>
              <a:t>проведение занятий, курсов, тематический подбор литературы, изготовление копий документов, </a:t>
            </a:r>
            <a:r>
              <a:rPr lang="ru-RU" sz="1400" dirty="0" err="1" smtClean="0">
                <a:latin typeface="PF DinDisplay Pro" panose="02000506030000020004" pitchFamily="2" charset="0"/>
              </a:rPr>
              <a:t>ламинирование</a:t>
            </a:r>
            <a:r>
              <a:rPr lang="ru-RU" sz="1400" dirty="0" smtClean="0">
                <a:latin typeface="PF DinDisplay Pro" panose="02000506030000020004" pitchFamily="2" charset="0"/>
              </a:rPr>
              <a:t> и т.д.</a:t>
            </a:r>
            <a:endParaRPr lang="ru-RU" sz="1400" dirty="0">
              <a:latin typeface="PF DinDisplay Pro" panose="0200050603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9904" y="5046595"/>
            <a:ext cx="8642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PF DinDisplay Pro" panose="02000506030000020004" pitchFamily="2" charset="0"/>
              </a:rPr>
              <a:t>Мобильные </a:t>
            </a:r>
            <a:r>
              <a:rPr lang="ru-RU" sz="1400" dirty="0">
                <a:latin typeface="PF DinDisplay Pro" panose="02000506030000020004" pitchFamily="2" charset="0"/>
              </a:rPr>
              <a:t>приложения с защищенным просмотром изданий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5025" y="5858671"/>
            <a:ext cx="468822" cy="4688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539" y="4964052"/>
            <a:ext cx="472864" cy="4728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351" y="4137461"/>
            <a:ext cx="402813" cy="4028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293" y="3256072"/>
            <a:ext cx="556964" cy="5569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293" y="2471333"/>
            <a:ext cx="569768" cy="5697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293" y="1632192"/>
            <a:ext cx="514716" cy="5147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259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267239" y="4269390"/>
            <a:ext cx="12637039" cy="2855309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2303" y="956056"/>
            <a:ext cx="928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Bebas Neue Regular" panose="00000500000000000000" pitchFamily="50" charset="-52"/>
              </a:rPr>
              <a:t>Объединение ресурсов</a:t>
            </a:r>
            <a:endParaRPr lang="ru-RU" sz="3600" dirty="0">
              <a:latin typeface="Bebas Neue Regular" panose="00000500000000000000" pitchFamily="50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5852" y="1754488"/>
            <a:ext cx="9137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F DinDisplay Pro" panose="02000506030000020004" pitchFamily="2" charset="0"/>
              </a:rPr>
              <a:t>Разрозненные информационные ресурсы и электронные каталоги, без правильной навигации и объединения, потеряют свою информационную значимость и не смогут удовлетворять запросы пользователей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5852" y="2795581"/>
            <a:ext cx="74502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PF DinDisplay Pro" panose="02000506030000020004" pitchFamily="2" charset="0"/>
              </a:rPr>
              <a:t>В рамках спец. проектов в систему можно загружать ресурсы или организовывать доступ к ним из различных источников</a:t>
            </a:r>
          </a:p>
          <a:p>
            <a:endParaRPr lang="ru-RU" sz="1400" dirty="0" smtClean="0">
              <a:latin typeface="PF DinDisplay Pro" panose="02000506030000020004" pitchFamily="2" charset="0"/>
            </a:endParaRPr>
          </a:p>
          <a:p>
            <a:r>
              <a:rPr lang="ru-RU" sz="1400" dirty="0" smtClean="0">
                <a:latin typeface="PF DinDisplay Pro" panose="02000506030000020004" pitchFamily="2" charset="0"/>
              </a:rPr>
              <a:t>Коллекции могут включать комплексные и экспертные материалы по определенной теме</a:t>
            </a:r>
            <a:r>
              <a:rPr lang="ru-RU" sz="1400" dirty="0">
                <a:latin typeface="PF DinDisplay Pro" panose="02000506030000020004" pitchFamily="2" charset="0"/>
              </a:rPr>
              <a:t>: </a:t>
            </a:r>
            <a:r>
              <a:rPr lang="ru-RU" sz="1400" dirty="0" smtClean="0">
                <a:latin typeface="PF DinDisplay Pro" panose="02000506030000020004" pitchFamily="2" charset="0"/>
              </a:rPr>
              <a:t>библиотечные, </a:t>
            </a:r>
            <a:r>
              <a:rPr lang="ru-RU" sz="1400" dirty="0">
                <a:latin typeface="PF DinDisplay Pro" panose="02000506030000020004" pitchFamily="2" charset="0"/>
              </a:rPr>
              <a:t>архивные </a:t>
            </a:r>
            <a:r>
              <a:rPr lang="ru-RU" sz="1400" dirty="0" smtClean="0">
                <a:latin typeface="PF DinDisplay Pro" panose="02000506030000020004" pitchFamily="2" charset="0"/>
              </a:rPr>
              <a:t>и </a:t>
            </a:r>
            <a:r>
              <a:rPr lang="ru-RU" sz="1400" dirty="0">
                <a:latin typeface="PF DinDisplay Pro" panose="02000506030000020004" pitchFamily="2" charset="0"/>
              </a:rPr>
              <a:t>музейные </a:t>
            </a:r>
            <a:r>
              <a:rPr lang="ru-RU" sz="1400" dirty="0" smtClean="0">
                <a:latin typeface="PF DinDisplay Pro" panose="02000506030000020004" pitchFamily="2" charset="0"/>
              </a:rPr>
              <a:t>фонды</a:t>
            </a:r>
            <a:endParaRPr lang="ru-RU" sz="1400" dirty="0">
              <a:latin typeface="PF DinDisplay Pro" panose="0200050603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107" y="4879491"/>
            <a:ext cx="1654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по событию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1704" y="4879491"/>
            <a:ext cx="274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по персоналиям </a:t>
            </a:r>
          </a:p>
          <a:p>
            <a:endParaRPr lang="ru-RU" sz="2000" dirty="0">
              <a:solidFill>
                <a:schemeClr val="bg1"/>
              </a:solidFill>
              <a:latin typeface="PF DinDisplay Pro" panose="0200050603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6327" y="4879491"/>
            <a:ext cx="4435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по краевой принадлежности</a:t>
            </a:r>
            <a:endParaRPr lang="ru-RU" sz="2000" dirty="0">
              <a:solidFill>
                <a:schemeClr val="bg1"/>
              </a:solidFill>
              <a:latin typeface="PF DinDisplay Pro" panose="02000506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98" y="4586316"/>
            <a:ext cx="811562" cy="8115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963" y="4657226"/>
            <a:ext cx="766337" cy="7663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55852" y="4586316"/>
            <a:ext cx="829803" cy="829803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3744686" y="4586316"/>
            <a:ext cx="0" cy="93015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930571" y="4586316"/>
            <a:ext cx="0" cy="93015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00217" y="1754488"/>
            <a:ext cx="0" cy="9233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628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63808" y="0"/>
            <a:ext cx="1728192" cy="186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527381" y="260648"/>
            <a:ext cx="11664619" cy="1124744"/>
          </a:xfrm>
        </p:spPr>
        <p:txBody>
          <a:bodyPr/>
          <a:lstStyle/>
          <a:p>
            <a:pPr eaLnBrk="1" hangingPunct="1"/>
            <a:r>
              <a:rPr lang="ru-RU" altLang="ru-RU" sz="2900" dirty="0" smtClean="0"/>
              <a:t>Е</a:t>
            </a:r>
            <a:r>
              <a:rPr lang="ru-RU" sz="2900" dirty="0" smtClean="0"/>
              <a:t>диная информационная система учета библиотечных фондов Московской области (ЕИСУБ МО)</a:t>
            </a:r>
            <a:endParaRPr lang="ru-RU" altLang="ru-RU" sz="2900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527381" y="1412776"/>
            <a:ext cx="9889099" cy="31683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1" name="Объект 2"/>
          <p:cNvSpPr txBox="1">
            <a:spLocks/>
          </p:cNvSpPr>
          <p:nvPr/>
        </p:nvSpPr>
        <p:spPr bwMode="auto">
          <a:xfrm>
            <a:off x="623393" y="1508787"/>
            <a:ext cx="1000256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r>
              <a:rPr lang="ru-RU" sz="1900" b="1" dirty="0" smtClean="0"/>
              <a:t>Портал предоставляет </a:t>
            </a:r>
            <a:r>
              <a:rPr lang="ru-RU" sz="1900" dirty="0" smtClean="0"/>
              <a:t>каждому пользователю возможность доступа к сводному электронному</a:t>
            </a:r>
            <a:r>
              <a:rPr lang="en-US" sz="1900" dirty="0" smtClean="0"/>
              <a:t> </a:t>
            </a:r>
            <a:r>
              <a:rPr lang="ru-RU" sz="1900" dirty="0" smtClean="0"/>
              <a:t>каталогу всех библиотек Московской области и к существующим полнотекстовым электронным копиям книг открытого доступа</a:t>
            </a:r>
          </a:p>
          <a:p>
            <a:endParaRPr lang="ru-RU" sz="1900" dirty="0" smtClean="0"/>
          </a:p>
          <a:p>
            <a:r>
              <a:rPr lang="ru-RU" sz="1900" b="1" dirty="0" smtClean="0"/>
              <a:t>Главная цель проекта </a:t>
            </a:r>
            <a:r>
              <a:rPr lang="ru-RU" sz="1900" dirty="0" smtClean="0"/>
              <a:t>– создание единой системы, объединяющей все информационные ресурсы библиотек Подмосковья, направленной на улучшение качества обслуживания читателей</a:t>
            </a:r>
          </a:p>
          <a:p>
            <a:endParaRPr lang="ru-RU" sz="1900" dirty="0" smtClean="0"/>
          </a:p>
          <a:p>
            <a:r>
              <a:rPr lang="ru-RU" sz="1900" b="1" dirty="0" smtClean="0"/>
              <a:t>Портал представляет </a:t>
            </a:r>
            <a:r>
              <a:rPr lang="ru-RU" sz="1900" dirty="0" smtClean="0"/>
              <a:t>собой общее хранилище всех библиотечных фондов Подмосковья, актуальной информации о библиотеках и событиях библиотечного сообщества</a:t>
            </a:r>
          </a:p>
          <a:p>
            <a:endParaRPr lang="ru-RU" sz="1900" dirty="0" smtClean="0"/>
          </a:p>
          <a:p>
            <a:r>
              <a:rPr lang="ru-RU" sz="1900" b="1" dirty="0" smtClean="0"/>
              <a:t>Развитие ЕИСУБ МО </a:t>
            </a:r>
            <a:r>
              <a:rPr lang="ru-RU" sz="1900" dirty="0" smtClean="0"/>
              <a:t>предполагает дальнейший перевод изданий в электронный формат, возможность заказывать книги в библиотеках, увеличение сводного электронного каталога и пополнение его на основе записей из других открытых источников, удобный поиск справочных материалов о библиотеках и книгах</a:t>
            </a:r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079776" y="1"/>
            <a:ext cx="969707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71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31371" y="356659"/>
            <a:ext cx="4224469" cy="74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90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Интернет-портал </a:t>
            </a:r>
            <a:r>
              <a:rPr lang="en-US" altLang="ru-RU" sz="2900" dirty="0" smtClean="0">
                <a:solidFill>
                  <a:srgbClr val="595959"/>
                </a:solidFill>
                <a:latin typeface="+mj-lt"/>
                <a:ea typeface="+mj-ea"/>
                <a:cs typeface="+mj-cs"/>
                <a:hlinkClick r:id="rId4"/>
              </a:rPr>
              <a:t>http://bibliomo.ru</a:t>
            </a:r>
            <a:r>
              <a:rPr lang="ru-RU" altLang="ru-RU" sz="290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335360" y="1412776"/>
            <a:ext cx="3313045" cy="76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defRPr/>
            </a:pPr>
            <a:r>
              <a:rPr lang="ru-RU" altLang="ru-RU" sz="1600" dirty="0" smtClean="0">
                <a:solidFill>
                  <a:srgbClr val="393939"/>
                </a:solidFill>
              </a:rPr>
              <a:t>Удобный поиск одной строкой (оцифрованные издания, каталоги)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335360" y="2372883"/>
            <a:ext cx="3840427" cy="76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F79646"/>
              </a:buClr>
              <a:defRPr/>
            </a:pPr>
            <a:r>
              <a:rPr lang="ru-RU" altLang="ru-RU" sz="1600" dirty="0" smtClean="0">
                <a:solidFill>
                  <a:srgbClr val="393939"/>
                </a:solidFill>
              </a:rPr>
              <a:t>Формирование и просмотр коллекций, добавление описаний к ним, </a:t>
            </a:r>
            <a:r>
              <a:rPr lang="ru-RU" altLang="ru-RU" sz="1600" dirty="0" err="1" smtClean="0">
                <a:solidFill>
                  <a:srgbClr val="393939"/>
                </a:solidFill>
              </a:rPr>
              <a:t>мультимедийных</a:t>
            </a:r>
            <a:r>
              <a:rPr lang="ru-RU" altLang="ru-RU" sz="1600" dirty="0" smtClean="0">
                <a:solidFill>
                  <a:srgbClr val="393939"/>
                </a:solidFill>
              </a:rPr>
              <a:t> материалов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335360" y="4389107"/>
            <a:ext cx="3313045" cy="76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defRPr/>
            </a:pPr>
            <a:r>
              <a:rPr lang="ru-RU" altLang="ru-RU" sz="1600" dirty="0" smtClean="0">
                <a:solidFill>
                  <a:srgbClr val="393939"/>
                </a:solidFill>
              </a:rPr>
              <a:t>Личные кабинеты (ЛК) пользователей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335360" y="3621022"/>
            <a:ext cx="3313045" cy="76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defRPr/>
            </a:pPr>
            <a:r>
              <a:rPr lang="ru-RU" altLang="ru-RU" sz="1600" dirty="0" smtClean="0">
                <a:solidFill>
                  <a:srgbClr val="393939"/>
                </a:solidFill>
              </a:rPr>
              <a:t>Форумы и обсуждения, новости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335360" y="5157192"/>
            <a:ext cx="326436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defRPr/>
            </a:pPr>
            <a:r>
              <a:rPr lang="ru-RU" altLang="ru-RU" sz="1600" dirty="0" smtClean="0">
                <a:solidFill>
                  <a:srgbClr val="393939"/>
                </a:solidFill>
              </a:rPr>
              <a:t>Поиск библиотек МО </a:t>
            </a:r>
            <a:br>
              <a:rPr lang="ru-RU" altLang="ru-RU" sz="1600" dirty="0" smtClean="0">
                <a:solidFill>
                  <a:srgbClr val="393939"/>
                </a:solidFill>
              </a:rPr>
            </a:br>
            <a:r>
              <a:rPr lang="ru-RU" altLang="ru-RU" sz="1600" dirty="0" smtClean="0">
                <a:solidFill>
                  <a:srgbClr val="393939"/>
                </a:solidFill>
              </a:rPr>
              <a:t>на интерактивной карте, просмотр информации </a:t>
            </a:r>
            <a:br>
              <a:rPr lang="ru-RU" altLang="ru-RU" sz="1600" dirty="0" smtClean="0">
                <a:solidFill>
                  <a:srgbClr val="393939"/>
                </a:solidFill>
              </a:rPr>
            </a:br>
            <a:r>
              <a:rPr lang="ru-RU" altLang="ru-RU" sz="1600" dirty="0" smtClean="0">
                <a:solidFill>
                  <a:srgbClr val="393939"/>
                </a:solidFill>
              </a:rPr>
              <a:t>о библиотеках и фондах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31371" y="356659"/>
            <a:ext cx="4224469" cy="74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90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Интернет-портал </a:t>
            </a:r>
            <a:r>
              <a:rPr lang="en-US" altLang="ru-RU" sz="2900" dirty="0" smtClean="0">
                <a:solidFill>
                  <a:srgbClr val="595959"/>
                </a:solidFill>
                <a:latin typeface="+mj-lt"/>
                <a:ea typeface="+mj-ea"/>
                <a:cs typeface="+mj-cs"/>
                <a:hlinkClick r:id="rId3"/>
              </a:rPr>
              <a:t>http://bibliomo.ru</a:t>
            </a:r>
            <a:r>
              <a:rPr lang="ru-RU" altLang="ru-RU" sz="290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527382" y="1604798"/>
            <a:ext cx="3313045" cy="33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defRPr/>
            </a:pPr>
            <a:r>
              <a:rPr lang="ru-RU" altLang="ru-RU" sz="1900" dirty="0" smtClean="0">
                <a:solidFill>
                  <a:srgbClr val="393939"/>
                </a:solidFill>
              </a:rPr>
              <a:t>Всего на портале сейчас</a:t>
            </a:r>
          </a:p>
          <a:p>
            <a:pPr defTabSz="1219170" fontAlgn="base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defRPr/>
            </a:pPr>
            <a:endParaRPr lang="ru-RU" altLang="ru-RU" sz="1600" dirty="0" smtClean="0">
              <a:solidFill>
                <a:srgbClr val="393939"/>
              </a:solidFill>
            </a:endParaRPr>
          </a:p>
          <a:p>
            <a:pPr lvl="0">
              <a:spcBef>
                <a:spcPct val="20000"/>
              </a:spcBef>
              <a:buClr>
                <a:srgbClr val="F79646"/>
              </a:buClr>
              <a:defRPr/>
            </a:pPr>
            <a:r>
              <a:rPr lang="ru-RU" altLang="ru-RU" sz="1600" b="1" dirty="0" smtClean="0">
                <a:solidFill>
                  <a:srgbClr val="393939"/>
                </a:solidFill>
              </a:rPr>
              <a:t>4 235 700</a:t>
            </a:r>
          </a:p>
          <a:p>
            <a:pPr lvl="0">
              <a:spcBef>
                <a:spcPct val="20000"/>
              </a:spcBef>
              <a:buClr>
                <a:srgbClr val="F79646"/>
              </a:buClr>
              <a:defRPr/>
            </a:pPr>
            <a:r>
              <a:rPr lang="ru-RU" altLang="ru-RU" sz="1600" dirty="0" smtClean="0">
                <a:solidFill>
                  <a:srgbClr val="393939"/>
                </a:solidFill>
              </a:rPr>
              <a:t>библиографических записей</a:t>
            </a:r>
          </a:p>
          <a:p>
            <a:pPr lvl="0">
              <a:spcBef>
                <a:spcPct val="20000"/>
              </a:spcBef>
              <a:buClr>
                <a:srgbClr val="F79646"/>
              </a:buClr>
              <a:defRPr/>
            </a:pPr>
            <a:endParaRPr lang="ru-RU" altLang="ru-RU" sz="1600" dirty="0" smtClean="0">
              <a:solidFill>
                <a:srgbClr val="393939"/>
              </a:solidFill>
            </a:endParaRPr>
          </a:p>
          <a:p>
            <a:r>
              <a:rPr lang="ru-RU" sz="1600" b="1" dirty="0" smtClean="0"/>
              <a:t>3 180</a:t>
            </a:r>
          </a:p>
          <a:p>
            <a:r>
              <a:rPr lang="ru-RU" sz="1600" dirty="0" smtClean="0"/>
              <a:t>электронных копий изданий</a:t>
            </a:r>
          </a:p>
          <a:p>
            <a:pPr lvl="0">
              <a:spcBef>
                <a:spcPct val="20000"/>
              </a:spcBef>
              <a:buClr>
                <a:srgbClr val="F79646"/>
              </a:buClr>
              <a:defRPr/>
            </a:pPr>
            <a:endParaRPr lang="ru-RU" altLang="ru-RU" sz="1600" dirty="0" smtClean="0">
              <a:solidFill>
                <a:srgbClr val="393939"/>
              </a:solidFill>
            </a:endParaRPr>
          </a:p>
          <a:p>
            <a:r>
              <a:rPr lang="ru-RU" sz="1600" b="1" dirty="0" smtClean="0"/>
              <a:t>6 165</a:t>
            </a:r>
          </a:p>
          <a:p>
            <a:r>
              <a:rPr lang="ru-RU" sz="1600" dirty="0" smtClean="0"/>
              <a:t>зарегистрированных пользователей</a:t>
            </a:r>
          </a:p>
          <a:p>
            <a:pPr lvl="0">
              <a:spcBef>
                <a:spcPct val="20000"/>
              </a:spcBef>
              <a:buClr>
                <a:srgbClr val="F79646"/>
              </a:buClr>
              <a:defRPr/>
            </a:pPr>
            <a:endParaRPr lang="ru-RU" altLang="ru-RU" sz="1600" dirty="0" smtClean="0">
              <a:solidFill>
                <a:srgbClr val="393939"/>
              </a:solidFill>
            </a:endParaRPr>
          </a:p>
          <a:p>
            <a:pPr defTabSz="1219170" fontAlgn="base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defRPr/>
            </a:pPr>
            <a:endParaRPr lang="ru-RU" altLang="ru-RU" sz="1600" dirty="0" smtClean="0">
              <a:solidFill>
                <a:srgbClr val="39393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5787" y="1"/>
            <a:ext cx="106571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932723"/>
            <a:ext cx="6096000" cy="419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41509"/>
            <a:ext cx="4608512" cy="441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27381" y="260648"/>
            <a:ext cx="11664619" cy="672075"/>
          </a:xfrm>
        </p:spPr>
        <p:txBody>
          <a:bodyPr/>
          <a:lstStyle/>
          <a:p>
            <a:pPr eaLnBrk="1" hangingPunct="1"/>
            <a:r>
              <a:rPr lang="ru-RU" altLang="ru-RU" sz="3200" dirty="0" smtClean="0"/>
              <a:t>Для читателей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527382" y="1796818"/>
            <a:ext cx="3601077" cy="3840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defRPr/>
            </a:pPr>
            <a:r>
              <a:rPr lang="ru-RU" altLang="ru-RU" sz="1500" dirty="0" smtClean="0">
                <a:solidFill>
                  <a:srgbClr val="393939"/>
                </a:solidFill>
              </a:rPr>
              <a:t>Просмотр </a:t>
            </a:r>
            <a:r>
              <a:rPr lang="ru-RU" altLang="ru-RU" sz="1500" dirty="0" err="1" smtClean="0">
                <a:solidFill>
                  <a:srgbClr val="393939"/>
                </a:solidFill>
              </a:rPr>
              <a:t>эл</a:t>
            </a:r>
            <a:r>
              <a:rPr lang="ru-RU" altLang="ru-RU" sz="1500" dirty="0" smtClean="0">
                <a:solidFill>
                  <a:srgbClr val="393939"/>
                </a:solidFill>
              </a:rPr>
              <a:t>. копий изданий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28448" y="1"/>
            <a:ext cx="2208245" cy="237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039883" y="4389107"/>
            <a:ext cx="1056117" cy="3840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372883"/>
            <a:ext cx="4655840" cy="44851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128448" y="0"/>
            <a:ext cx="2208245" cy="23728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655840" y="4581128"/>
            <a:ext cx="3840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0032437" y="2852936"/>
            <a:ext cx="960107" cy="9601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672064" y="3332990"/>
            <a:ext cx="960107" cy="10561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039883" y="4773149"/>
            <a:ext cx="1056117" cy="3840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583499" y="5733256"/>
            <a:ext cx="2112235" cy="3840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7" name="Объект 2"/>
          <p:cNvSpPr txBox="1">
            <a:spLocks/>
          </p:cNvSpPr>
          <p:nvPr/>
        </p:nvSpPr>
        <p:spPr bwMode="auto">
          <a:xfrm>
            <a:off x="3791744" y="6117299"/>
            <a:ext cx="7488832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defRPr/>
            </a:pPr>
            <a:r>
              <a:rPr lang="ru-RU" altLang="ru-RU" sz="1500" dirty="0" smtClean="0">
                <a:solidFill>
                  <a:srgbClr val="393939"/>
                </a:solidFill>
              </a:rPr>
              <a:t>Работа с изданиями: сохранение страниц, комментарии, тематические подборки, создание групп (для зарегистрированных пользователей)</a:t>
            </a:r>
          </a:p>
        </p:txBody>
      </p:sp>
      <p:sp>
        <p:nvSpPr>
          <p:cNvPr id="28" name="Объект 2"/>
          <p:cNvSpPr txBox="1">
            <a:spLocks/>
          </p:cNvSpPr>
          <p:nvPr/>
        </p:nvSpPr>
        <p:spPr bwMode="auto">
          <a:xfrm>
            <a:off x="4943872" y="5349213"/>
            <a:ext cx="3264363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buClr>
                <a:srgbClr val="F79646"/>
              </a:buClr>
              <a:defRPr/>
            </a:pPr>
            <a:r>
              <a:rPr lang="ru-RU" altLang="ru-RU" sz="1500" dirty="0" smtClean="0">
                <a:solidFill>
                  <a:srgbClr val="393939"/>
                </a:solidFill>
              </a:rPr>
              <a:t>Удаленный заказ литературы (бумажного экземпляра)</a:t>
            </a:r>
          </a:p>
        </p:txBody>
      </p:sp>
      <p:sp>
        <p:nvSpPr>
          <p:cNvPr id="29" name="Объект 2"/>
          <p:cNvSpPr txBox="1">
            <a:spLocks/>
          </p:cNvSpPr>
          <p:nvPr/>
        </p:nvSpPr>
        <p:spPr bwMode="auto">
          <a:xfrm>
            <a:off x="9311680" y="4197085"/>
            <a:ext cx="2880320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buClr>
                <a:srgbClr val="F79646"/>
              </a:buClr>
              <a:defRPr/>
            </a:pPr>
            <a:r>
              <a:rPr lang="ru-RU" altLang="ru-RU" sz="1500" dirty="0" smtClean="0">
                <a:solidFill>
                  <a:srgbClr val="393939"/>
                </a:solidFill>
              </a:rPr>
              <a:t>Интеграция </a:t>
            </a:r>
            <a:br>
              <a:rPr lang="ru-RU" altLang="ru-RU" sz="1500" dirty="0" smtClean="0">
                <a:solidFill>
                  <a:srgbClr val="393939"/>
                </a:solidFill>
              </a:rPr>
            </a:br>
            <a:r>
              <a:rPr lang="ru-RU" altLang="ru-RU" sz="1500" dirty="0" smtClean="0">
                <a:solidFill>
                  <a:srgbClr val="393939"/>
                </a:solidFill>
              </a:rPr>
              <a:t>с социальными сетями</a:t>
            </a:r>
          </a:p>
        </p:txBody>
      </p:sp>
      <p:sp>
        <p:nvSpPr>
          <p:cNvPr id="30" name="Объект 2"/>
          <p:cNvSpPr txBox="1">
            <a:spLocks/>
          </p:cNvSpPr>
          <p:nvPr/>
        </p:nvSpPr>
        <p:spPr bwMode="auto">
          <a:xfrm>
            <a:off x="8400256" y="5349213"/>
            <a:ext cx="3456384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buClr>
                <a:srgbClr val="F79646"/>
              </a:buClr>
              <a:defRPr/>
            </a:pPr>
            <a:r>
              <a:rPr lang="ru-RU" altLang="ru-RU" sz="1500" dirty="0" smtClean="0">
                <a:solidFill>
                  <a:srgbClr val="393939"/>
                </a:solidFill>
              </a:rPr>
              <a:t>Просмотр </a:t>
            </a:r>
            <a:r>
              <a:rPr lang="ru-RU" altLang="ru-RU" sz="1500" dirty="0" err="1" smtClean="0">
                <a:solidFill>
                  <a:srgbClr val="393939"/>
                </a:solidFill>
              </a:rPr>
              <a:t>биб</a:t>
            </a:r>
            <a:r>
              <a:rPr lang="ru-RU" altLang="ru-RU" sz="1500" dirty="0" smtClean="0">
                <a:solidFill>
                  <a:srgbClr val="393939"/>
                </a:solidFill>
              </a:rPr>
              <a:t>. описаний </a:t>
            </a:r>
            <a:br>
              <a:rPr lang="ru-RU" altLang="ru-RU" sz="1500" dirty="0" smtClean="0">
                <a:solidFill>
                  <a:srgbClr val="393939"/>
                </a:solidFill>
              </a:rPr>
            </a:br>
            <a:r>
              <a:rPr lang="ru-RU" altLang="ru-RU" sz="1500" dirty="0" smtClean="0">
                <a:solidFill>
                  <a:srgbClr val="393939"/>
                </a:solidFill>
              </a:rPr>
              <a:t>и </a:t>
            </a:r>
            <a:r>
              <a:rPr lang="ru-RU" altLang="ru-RU" sz="1500" dirty="0" err="1" smtClean="0">
                <a:solidFill>
                  <a:srgbClr val="393939"/>
                </a:solidFill>
              </a:rPr>
              <a:t>инф</a:t>
            </a:r>
            <a:r>
              <a:rPr lang="ru-RU" altLang="ru-RU" sz="1500" dirty="0" smtClean="0">
                <a:solidFill>
                  <a:srgbClr val="393939"/>
                </a:solidFill>
              </a:rPr>
              <a:t>. о </a:t>
            </a:r>
            <a:r>
              <a:rPr lang="ru-RU" altLang="ru-RU" sz="1500" dirty="0" err="1" smtClean="0">
                <a:solidFill>
                  <a:srgbClr val="393939"/>
                </a:solidFill>
              </a:rPr>
              <a:t>фондодержателях</a:t>
            </a:r>
            <a:r>
              <a:rPr lang="ru-RU" altLang="ru-RU" sz="1500" dirty="0" smtClean="0">
                <a:solidFill>
                  <a:srgbClr val="393939"/>
                </a:solidFill>
              </a:rPr>
              <a:t> </a:t>
            </a:r>
          </a:p>
        </p:txBody>
      </p:sp>
      <p:sp>
        <p:nvSpPr>
          <p:cNvPr id="31" name="Объект 2"/>
          <p:cNvSpPr txBox="1">
            <a:spLocks/>
          </p:cNvSpPr>
          <p:nvPr/>
        </p:nvSpPr>
        <p:spPr bwMode="auto">
          <a:xfrm>
            <a:off x="7344139" y="260648"/>
            <a:ext cx="2304256" cy="3840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buClr>
                <a:srgbClr val="F79646"/>
              </a:buClr>
              <a:defRPr/>
            </a:pPr>
            <a:r>
              <a:rPr lang="ru-RU" altLang="ru-RU" sz="1500" dirty="0" smtClean="0">
                <a:solidFill>
                  <a:srgbClr val="393939"/>
                </a:solidFill>
              </a:rPr>
              <a:t>Регистрация ЛК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871530" y="2180861"/>
            <a:ext cx="384043" cy="11521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2159563" y="3236979"/>
            <a:ext cx="192021" cy="1920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>
            <a:endCxn id="27" idx="1"/>
          </p:cNvCxnSpPr>
          <p:nvPr/>
        </p:nvCxnSpPr>
        <p:spPr>
          <a:xfrm>
            <a:off x="2639616" y="6117299"/>
            <a:ext cx="1152128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2543606" y="6021288"/>
            <a:ext cx="192021" cy="1920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6096000" y="4965171"/>
            <a:ext cx="768085" cy="3840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5999990" y="4869160"/>
            <a:ext cx="192021" cy="1920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4139" y="4389107"/>
            <a:ext cx="2304256" cy="9601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7248128" y="4293096"/>
            <a:ext cx="192021" cy="1920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>
            <a:endCxn id="29" idx="0"/>
          </p:cNvCxnSpPr>
          <p:nvPr/>
        </p:nvCxnSpPr>
        <p:spPr>
          <a:xfrm>
            <a:off x="10512491" y="3813043"/>
            <a:ext cx="239349" cy="3840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10416480" y="3717032"/>
            <a:ext cx="192021" cy="1920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>
            <a:endCxn id="31" idx="3"/>
          </p:cNvCxnSpPr>
          <p:nvPr/>
        </p:nvCxnSpPr>
        <p:spPr>
          <a:xfrm flipH="1">
            <a:off x="9648395" y="452669"/>
            <a:ext cx="4800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10032438" y="356659"/>
            <a:ext cx="192021" cy="1920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943872" y="1508787"/>
            <a:ext cx="5184576" cy="5760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59" name="Объект 2"/>
          <p:cNvSpPr txBox="1">
            <a:spLocks/>
          </p:cNvSpPr>
          <p:nvPr/>
        </p:nvSpPr>
        <p:spPr bwMode="auto">
          <a:xfrm>
            <a:off x="527382" y="1028733"/>
            <a:ext cx="3601077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defRPr/>
            </a:pPr>
            <a:r>
              <a:rPr lang="ru-RU" altLang="ru-RU" sz="1500" dirty="0" smtClean="0">
                <a:solidFill>
                  <a:srgbClr val="393939"/>
                </a:solidFill>
              </a:rPr>
              <a:t>Быстрый поиск одной строкой, расширенный поиск</a:t>
            </a:r>
          </a:p>
        </p:txBody>
      </p:sp>
      <p:cxnSp>
        <p:nvCxnSpPr>
          <p:cNvPr id="60" name="Прямая соединительная линия 59"/>
          <p:cNvCxnSpPr>
            <a:stCxn id="59" idx="3"/>
          </p:cNvCxnSpPr>
          <p:nvPr/>
        </p:nvCxnSpPr>
        <p:spPr>
          <a:xfrm>
            <a:off x="4128459" y="1316766"/>
            <a:ext cx="911424" cy="4800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4847862" y="1700808"/>
            <a:ext cx="192021" cy="1920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27381" y="164637"/>
            <a:ext cx="11664619" cy="768085"/>
          </a:xfrm>
        </p:spPr>
        <p:txBody>
          <a:bodyPr/>
          <a:lstStyle/>
          <a:p>
            <a:pPr eaLnBrk="1" hangingPunct="1"/>
            <a:r>
              <a:rPr lang="ru-RU" altLang="ru-RU" sz="3200" dirty="0" smtClean="0"/>
              <a:t>Система поиска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527381" y="1028733"/>
            <a:ext cx="4992555" cy="3840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rgbClr val="F79646"/>
              </a:buClr>
              <a:defRPr/>
            </a:pPr>
            <a:r>
              <a:rPr lang="ru-RU" altLang="ru-RU" sz="1600" u="sng" dirty="0" smtClean="0">
                <a:solidFill>
                  <a:srgbClr val="393939"/>
                </a:solidFill>
              </a:rPr>
              <a:t>Одна строка поиска, полнотекстовый поиск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2351584" y="1508787"/>
            <a:ext cx="9217024" cy="3783112"/>
            <a:chOff x="1259632" y="1275606"/>
            <a:chExt cx="6912768" cy="283733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632" y="1275606"/>
              <a:ext cx="6912768" cy="2837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2643758"/>
              <a:ext cx="1440159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27784" y="2067694"/>
              <a:ext cx="4851449" cy="338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Объект 2"/>
          <p:cNvSpPr txBox="1">
            <a:spLocks/>
          </p:cNvSpPr>
          <p:nvPr/>
        </p:nvSpPr>
        <p:spPr bwMode="auto">
          <a:xfrm>
            <a:off x="8976320" y="1028733"/>
            <a:ext cx="2831637" cy="3840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defRPr/>
            </a:pPr>
            <a:r>
              <a:rPr lang="ru-RU" altLang="ru-RU" sz="1600" u="sng" dirty="0" smtClean="0">
                <a:solidFill>
                  <a:srgbClr val="393939"/>
                </a:solidFill>
              </a:rPr>
              <a:t>Фильтры и поиск в НЭБ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1584" y="5253203"/>
            <a:ext cx="6816757" cy="266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бъект 2"/>
          <p:cNvSpPr txBox="1">
            <a:spLocks/>
          </p:cNvSpPr>
          <p:nvPr/>
        </p:nvSpPr>
        <p:spPr bwMode="auto">
          <a:xfrm>
            <a:off x="239349" y="3429000"/>
            <a:ext cx="2831637" cy="3840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defRPr/>
            </a:pPr>
            <a:r>
              <a:rPr lang="ru-RU" altLang="ru-RU" sz="1600" u="sng" dirty="0" smtClean="0">
                <a:solidFill>
                  <a:srgbClr val="393939"/>
                </a:solidFill>
              </a:rPr>
              <a:t>Расширенный поиск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6864085" y="3525011"/>
            <a:ext cx="3552395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rgbClr val="F79646"/>
              </a:buClr>
              <a:defRPr/>
            </a:pPr>
            <a:r>
              <a:rPr lang="ru-RU" sz="1600" u="sng" dirty="0" smtClean="0"/>
              <a:t>Поиск с использованием логических операторов</a:t>
            </a:r>
            <a:endParaRPr lang="ru-RU" altLang="ru-RU" sz="1600" u="sng" dirty="0" smtClean="0">
              <a:solidFill>
                <a:srgbClr val="393939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335360" y="5349213"/>
            <a:ext cx="2351584" cy="6720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defRPr/>
            </a:pPr>
            <a:r>
              <a:rPr lang="ru-RU" altLang="ru-RU" sz="1600" u="sng" dirty="0" smtClean="0">
                <a:solidFill>
                  <a:srgbClr val="393939"/>
                </a:solidFill>
              </a:rPr>
              <a:t>Выделение поисковых слов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51584" y="1604797"/>
            <a:ext cx="8448939" cy="384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75787" y="2564904"/>
            <a:ext cx="6720747" cy="384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983766" y="3044958"/>
            <a:ext cx="1920213" cy="1920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264352" y="3044957"/>
            <a:ext cx="1728192" cy="384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43605" y="2372883"/>
            <a:ext cx="1440160" cy="384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1" name="Объект 2"/>
          <p:cNvSpPr txBox="1">
            <a:spLocks/>
          </p:cNvSpPr>
          <p:nvPr/>
        </p:nvSpPr>
        <p:spPr bwMode="auto">
          <a:xfrm>
            <a:off x="239349" y="2180861"/>
            <a:ext cx="2063552" cy="6720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defRPr/>
            </a:pPr>
            <a:r>
              <a:rPr lang="ru-RU" altLang="ru-RU" sz="1600" u="sng" dirty="0" smtClean="0">
                <a:solidFill>
                  <a:srgbClr val="393939"/>
                </a:solidFill>
              </a:rPr>
              <a:t>Подсказки при наборе текста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407701" y="1316765"/>
            <a:ext cx="864096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4175787" y="1508787"/>
            <a:ext cx="192021" cy="1920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871531" y="2468893"/>
            <a:ext cx="672075" cy="960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2447595" y="2468894"/>
            <a:ext cx="192021" cy="1920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10896533" y="1316765"/>
            <a:ext cx="672075" cy="12481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10800523" y="2468894"/>
            <a:ext cx="192021" cy="1920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9552384" y="3429000"/>
            <a:ext cx="672075" cy="3840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10128448" y="3332990"/>
            <a:ext cx="192021" cy="1920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447595" y="3717032"/>
            <a:ext cx="1440160" cy="3840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3791744" y="4005064"/>
            <a:ext cx="192021" cy="1920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159563" y="5829267"/>
            <a:ext cx="1920213" cy="3840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3983766" y="6117299"/>
            <a:ext cx="192021" cy="1920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079776" y="6213309"/>
            <a:ext cx="1440160" cy="384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7648" y="0"/>
            <a:ext cx="92643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31371" y="260648"/>
            <a:ext cx="2592288" cy="74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90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Для библиотек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239350" y="1412776"/>
            <a:ext cx="3360373" cy="153617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defRPr/>
            </a:pPr>
            <a:r>
              <a:rPr lang="ru-RU" altLang="ru-RU" sz="1700" dirty="0" smtClean="0">
                <a:solidFill>
                  <a:srgbClr val="393939"/>
                </a:solidFill>
              </a:rPr>
              <a:t>Отдельная страница каждой библиотеки, информация о коллекциях и фондах, график работы и новости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39349" y="3044957"/>
            <a:ext cx="3552395" cy="124813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F79646"/>
              </a:buClr>
              <a:defRPr/>
            </a:pPr>
            <a:r>
              <a:rPr lang="ru-RU" altLang="ru-RU" sz="1700" dirty="0" smtClean="0">
                <a:solidFill>
                  <a:srgbClr val="393939"/>
                </a:solidFill>
              </a:rPr>
              <a:t>Права доступа для зарегистрированных сотрудников библиотек: </a:t>
            </a:r>
            <a:r>
              <a:rPr lang="ru-RU" altLang="ru-RU" sz="1700" b="1" dirty="0" smtClean="0">
                <a:solidFill>
                  <a:srgbClr val="393939"/>
                </a:solidFill>
              </a:rPr>
              <a:t>администратор, редактор 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39349" y="4485117"/>
            <a:ext cx="4128459" cy="144016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F79646"/>
              </a:buClr>
              <a:defRPr/>
            </a:pPr>
            <a:r>
              <a:rPr lang="ru-RU" altLang="ru-RU" sz="1700" dirty="0" smtClean="0">
                <a:solidFill>
                  <a:srgbClr val="393939"/>
                </a:solidFill>
              </a:rPr>
              <a:t>Регистрация пользователей </a:t>
            </a:r>
            <a:br>
              <a:rPr lang="ru-RU" altLang="ru-RU" sz="1700" dirty="0" smtClean="0">
                <a:solidFill>
                  <a:srgbClr val="393939"/>
                </a:solidFill>
              </a:rPr>
            </a:br>
            <a:r>
              <a:rPr lang="ru-RU" altLang="ru-RU" sz="1700" dirty="0" smtClean="0">
                <a:solidFill>
                  <a:srgbClr val="393939"/>
                </a:solidFill>
              </a:rPr>
              <a:t>и создание ЛК, управление </a:t>
            </a:r>
            <a:r>
              <a:rPr lang="ru-RU" altLang="ru-RU" sz="1700" dirty="0" err="1" smtClean="0">
                <a:solidFill>
                  <a:srgbClr val="393939"/>
                </a:solidFill>
              </a:rPr>
              <a:t>контентом</a:t>
            </a:r>
            <a:r>
              <a:rPr lang="ru-RU" altLang="ru-RU" sz="1700" dirty="0" smtClean="0">
                <a:solidFill>
                  <a:srgbClr val="393939"/>
                </a:solidFill>
              </a:rPr>
              <a:t>, каталогом, создание коллекций, взаимодействие </a:t>
            </a:r>
            <a:br>
              <a:rPr lang="ru-RU" altLang="ru-RU" sz="1700" dirty="0" smtClean="0">
                <a:solidFill>
                  <a:srgbClr val="393939"/>
                </a:solidFill>
              </a:rPr>
            </a:br>
            <a:r>
              <a:rPr lang="ru-RU" altLang="ru-RU" sz="1700" dirty="0" smtClean="0">
                <a:solidFill>
                  <a:srgbClr val="393939"/>
                </a:solidFill>
              </a:rPr>
              <a:t>с читателями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31371" y="260648"/>
            <a:ext cx="11425269" cy="96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90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Для Министерства культуры Московской области и 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90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Правительства Московской области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39349" y="1220755"/>
            <a:ext cx="11952651" cy="50885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Подсистема «Мониторинг»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формирование данных о посещаемости библиотек МО в целом и каждой по отдельности на базе поступивших данных посещений из АБИС библиотек МО. В состав данных должны входить:</a:t>
            </a:r>
          </a:p>
          <a:p>
            <a:pPr lvl="1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уникальный идентификатор записи;</a:t>
            </a:r>
          </a:p>
          <a:p>
            <a:pPr lvl="1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наименование библиотеки;</a:t>
            </a:r>
          </a:p>
          <a:p>
            <a:pPr lvl="1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количество зарегистрированных читателей в каждой библиотеке;</a:t>
            </a:r>
          </a:p>
          <a:p>
            <a:pPr lvl="1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количество активных читателей в каждой библиотеке;</a:t>
            </a:r>
          </a:p>
          <a:p>
            <a:pPr lvl="1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количество посещений для каждой библиотеки</a:t>
            </a:r>
          </a:p>
          <a:p>
            <a:pPr lvl="1"/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формирование обобщенных данных о выполнении государственных и муниципальных заданий на оказание государственных и муниципальных услуг (выполнения работ) библиотек МО, включающее в себя следующие показатели:</a:t>
            </a:r>
          </a:p>
          <a:p>
            <a:pPr lvl="1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количество зарегистрированных читателей в целом и по каждой библиотеке в отдельности</a:t>
            </a:r>
          </a:p>
          <a:p>
            <a:pPr lvl="1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количество читателей, зарегистрированных в отчетном году, абсолютные величины и в процентном соотношении</a:t>
            </a:r>
          </a:p>
          <a:p>
            <a:pPr lvl="1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количественные показатели о посещаемости библиотек МО в целом и каждой по отдельности;</a:t>
            </a:r>
          </a:p>
          <a:p>
            <a:pPr lvl="1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показатели по читаемости и обращаемости фонда</a:t>
            </a:r>
          </a:p>
          <a:p>
            <a:pPr lvl="1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объем доходов, полученных библиотеками от платных услуг и иной приносящей доход деятельности</a:t>
            </a:r>
          </a:p>
          <a:p>
            <a:pPr lvl="1"/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формирование данных по форме №6-НК, утвержденной Приказом Росстата от 30.12.2015 №671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27381" y="260648"/>
            <a:ext cx="11664619" cy="48005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dirty="0" smtClean="0"/>
              <a:t>Функциональные возможности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932723"/>
            <a:ext cx="6192011" cy="59252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92011" y="932723"/>
            <a:ext cx="5999989" cy="59252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527381" y="932723"/>
            <a:ext cx="4608512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rgbClr val="F79646"/>
              </a:buClr>
              <a:defRPr/>
            </a:pPr>
            <a:r>
              <a:rPr lang="ru-RU" altLang="ru-RU" sz="1700" b="1" dirty="0" smtClean="0">
                <a:solidFill>
                  <a:srgbClr val="393939"/>
                </a:solidFill>
              </a:rPr>
              <a:t>Состав пользователей системы:</a:t>
            </a:r>
          </a:p>
          <a:p>
            <a:pPr lvl="0">
              <a:spcBef>
                <a:spcPct val="20000"/>
              </a:spcBef>
              <a:buClr>
                <a:srgbClr val="F79646"/>
              </a:buClr>
              <a:defRPr/>
            </a:pPr>
            <a:endParaRPr lang="ru-RU" altLang="ru-RU" sz="1700" dirty="0" smtClean="0">
              <a:solidFill>
                <a:srgbClr val="393939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623392" y="1508787"/>
            <a:ext cx="5088565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rgbClr val="F79646"/>
              </a:buClr>
              <a:defRPr/>
            </a:pPr>
            <a:r>
              <a:rPr lang="ru-RU" altLang="ru-RU" sz="1600" u="sng" dirty="0" smtClean="0">
                <a:solidFill>
                  <a:srgbClr val="393939"/>
                </a:solidFill>
              </a:rPr>
              <a:t>Администратор</a:t>
            </a:r>
          </a:p>
          <a:p>
            <a:pPr marL="143996" indent="-143996">
              <a:spcBef>
                <a:spcPct val="20000"/>
              </a:spcBef>
              <a:buClr>
                <a:srgbClr val="F79646"/>
              </a:buClr>
              <a:buFont typeface="Wingdings" pitchFamily="2" charset="2"/>
              <a:buChar char="§"/>
              <a:defRPr/>
            </a:pPr>
            <a:r>
              <a:rPr lang="ru-RU" altLang="ru-RU" sz="1500" dirty="0" smtClean="0">
                <a:solidFill>
                  <a:srgbClr val="393939"/>
                </a:solidFill>
              </a:rPr>
              <a:t>создание библиографического описания </a:t>
            </a:r>
            <a:br>
              <a:rPr lang="ru-RU" altLang="ru-RU" sz="1500" dirty="0" smtClean="0">
                <a:solidFill>
                  <a:srgbClr val="393939"/>
                </a:solidFill>
              </a:rPr>
            </a:br>
            <a:r>
              <a:rPr lang="ru-RU" altLang="ru-RU" sz="1500" dirty="0" smtClean="0">
                <a:solidFill>
                  <a:srgbClr val="393939"/>
                </a:solidFill>
              </a:rPr>
              <a:t>в сводном каталоге системы</a:t>
            </a:r>
          </a:p>
          <a:p>
            <a:pPr marL="143996" indent="-143996">
              <a:spcBef>
                <a:spcPct val="20000"/>
              </a:spcBef>
              <a:buClr>
                <a:srgbClr val="F79646"/>
              </a:buClr>
              <a:buFont typeface="Wingdings" pitchFamily="2" charset="2"/>
              <a:buChar char="§"/>
              <a:defRPr/>
            </a:pPr>
            <a:r>
              <a:rPr lang="ru-RU" sz="1500" dirty="0" smtClean="0"/>
              <a:t>создание личного кабинета пользователя (настройки, интерфейс, статистика)</a:t>
            </a:r>
            <a:endParaRPr lang="ru-RU" altLang="ru-RU" sz="1500" dirty="0" smtClean="0">
              <a:solidFill>
                <a:srgbClr val="393939"/>
              </a:solidFill>
            </a:endParaRPr>
          </a:p>
          <a:p>
            <a:pPr lvl="0">
              <a:spcBef>
                <a:spcPct val="20000"/>
              </a:spcBef>
              <a:buClr>
                <a:srgbClr val="F79646"/>
              </a:buClr>
              <a:defRPr/>
            </a:pPr>
            <a:endParaRPr lang="ru-RU" altLang="ru-RU" sz="1700" dirty="0" smtClean="0">
              <a:solidFill>
                <a:srgbClr val="393939"/>
              </a:solidFill>
            </a:endParaRPr>
          </a:p>
          <a:p>
            <a:pPr lvl="0">
              <a:spcBef>
                <a:spcPct val="20000"/>
              </a:spcBef>
              <a:buClr>
                <a:srgbClr val="F79646"/>
              </a:buClr>
              <a:defRPr/>
            </a:pPr>
            <a:endParaRPr lang="ru-RU" altLang="ru-RU" sz="1700" dirty="0" smtClean="0">
              <a:solidFill>
                <a:srgbClr val="393939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623392" y="2948947"/>
            <a:ext cx="480053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rgbClr val="F79646"/>
              </a:buClr>
              <a:defRPr/>
            </a:pPr>
            <a:r>
              <a:rPr lang="ru-RU" altLang="ru-RU" sz="1600" u="sng" dirty="0" smtClean="0">
                <a:solidFill>
                  <a:srgbClr val="393939"/>
                </a:solidFill>
              </a:rPr>
              <a:t>Редактор</a:t>
            </a:r>
          </a:p>
          <a:p>
            <a:pPr marL="143996" indent="-143996">
              <a:spcBef>
                <a:spcPct val="20000"/>
              </a:spcBef>
              <a:buClr>
                <a:srgbClr val="F79646"/>
              </a:buClr>
              <a:buFont typeface="Wingdings" pitchFamily="2" charset="2"/>
              <a:buChar char="§"/>
              <a:defRPr/>
            </a:pPr>
            <a:r>
              <a:rPr lang="ru-RU" altLang="ru-RU" sz="1500" dirty="0" smtClean="0">
                <a:solidFill>
                  <a:srgbClr val="393939"/>
                </a:solidFill>
              </a:rPr>
              <a:t>функции администратора</a:t>
            </a:r>
            <a:endParaRPr lang="ru-RU" sz="1500" dirty="0" smtClean="0"/>
          </a:p>
          <a:p>
            <a:pPr marL="143996" indent="-143996">
              <a:spcBef>
                <a:spcPct val="20000"/>
              </a:spcBef>
              <a:buClr>
                <a:srgbClr val="F79646"/>
              </a:buClr>
              <a:buFont typeface="Wingdings" pitchFamily="2" charset="2"/>
              <a:buChar char="§"/>
              <a:defRPr/>
            </a:pPr>
            <a:r>
              <a:rPr lang="ru-RU" sz="1500" dirty="0" smtClean="0"/>
              <a:t>размещение информации (текст, графика, видео) в системе или личном кабинете</a:t>
            </a:r>
          </a:p>
          <a:p>
            <a:pPr lvl="0">
              <a:spcBef>
                <a:spcPct val="20000"/>
              </a:spcBef>
              <a:buClr>
                <a:srgbClr val="F79646"/>
              </a:buClr>
              <a:defRPr/>
            </a:pPr>
            <a:endParaRPr lang="ru-RU" altLang="ru-RU" sz="1500" dirty="0" smtClean="0">
              <a:solidFill>
                <a:srgbClr val="393939"/>
              </a:solidFill>
            </a:endParaRPr>
          </a:p>
          <a:p>
            <a:pPr lvl="0">
              <a:spcBef>
                <a:spcPct val="20000"/>
              </a:spcBef>
              <a:buClr>
                <a:srgbClr val="F79646"/>
              </a:buClr>
              <a:defRPr/>
            </a:pPr>
            <a:endParaRPr lang="ru-RU" altLang="ru-RU" sz="1700" dirty="0" smtClean="0">
              <a:solidFill>
                <a:srgbClr val="393939"/>
              </a:solidFill>
            </a:endParaRPr>
          </a:p>
          <a:p>
            <a:pPr lvl="0">
              <a:spcBef>
                <a:spcPct val="20000"/>
              </a:spcBef>
              <a:buClr>
                <a:srgbClr val="F79646"/>
              </a:buClr>
              <a:defRPr/>
            </a:pPr>
            <a:endParaRPr lang="ru-RU" altLang="ru-RU" sz="1700" dirty="0" smtClean="0">
              <a:solidFill>
                <a:srgbClr val="393939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623392" y="4197086"/>
            <a:ext cx="480053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143996" indent="-143996">
              <a:spcBef>
                <a:spcPct val="20000"/>
              </a:spcBef>
              <a:buClr>
                <a:srgbClr val="F79646"/>
              </a:buClr>
              <a:defRPr/>
            </a:pPr>
            <a:r>
              <a:rPr lang="ru-RU" sz="1600" u="sng" dirty="0" smtClean="0"/>
              <a:t>Зарегистрированный пользователь</a:t>
            </a:r>
          </a:p>
          <a:p>
            <a:pPr marL="143996" indent="-143996">
              <a:spcBef>
                <a:spcPct val="20000"/>
              </a:spcBef>
              <a:buClr>
                <a:srgbClr val="F79646"/>
              </a:buClr>
              <a:buFont typeface="Wingdings" pitchFamily="2" charset="2"/>
              <a:buChar char="§"/>
              <a:defRPr/>
            </a:pPr>
            <a:r>
              <a:rPr lang="ru-RU" sz="1500" dirty="0" smtClean="0"/>
              <a:t>удаленный заказ литературы </a:t>
            </a:r>
          </a:p>
          <a:p>
            <a:pPr marL="143996" indent="-143996">
              <a:spcBef>
                <a:spcPct val="20000"/>
              </a:spcBef>
              <a:buClr>
                <a:srgbClr val="F79646"/>
              </a:buClr>
              <a:buFont typeface="Wingdings" pitchFamily="2" charset="2"/>
              <a:buChar char="§"/>
              <a:defRPr/>
            </a:pPr>
            <a:r>
              <a:rPr lang="ru-RU" altLang="ru-RU" sz="1500" dirty="0" smtClean="0">
                <a:solidFill>
                  <a:srgbClr val="393939"/>
                </a:solidFill>
              </a:rPr>
              <a:t>работа в ЛК: создание подборок, использование др. сервисов системы</a:t>
            </a:r>
          </a:p>
          <a:p>
            <a:pPr lvl="0">
              <a:spcBef>
                <a:spcPct val="20000"/>
              </a:spcBef>
              <a:buClr>
                <a:srgbClr val="F79646"/>
              </a:buClr>
              <a:defRPr/>
            </a:pPr>
            <a:endParaRPr lang="ru-RU" altLang="ru-RU" sz="1700" dirty="0" smtClean="0">
              <a:solidFill>
                <a:srgbClr val="393939"/>
              </a:solidFill>
            </a:endParaRPr>
          </a:p>
          <a:p>
            <a:pPr lvl="0">
              <a:spcBef>
                <a:spcPct val="20000"/>
              </a:spcBef>
              <a:buClr>
                <a:srgbClr val="F79646"/>
              </a:buClr>
              <a:defRPr/>
            </a:pPr>
            <a:endParaRPr lang="ru-RU" altLang="ru-RU" sz="1700" dirty="0" smtClean="0">
              <a:solidFill>
                <a:srgbClr val="393939"/>
              </a:solidFill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623392" y="5349214"/>
            <a:ext cx="5423925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rgbClr val="F79646"/>
              </a:buClr>
              <a:defRPr/>
            </a:pPr>
            <a:r>
              <a:rPr lang="ru-RU" altLang="ru-RU" sz="1600" u="sng" dirty="0" smtClean="0">
                <a:solidFill>
                  <a:srgbClr val="393939"/>
                </a:solidFill>
              </a:rPr>
              <a:t>Не</a:t>
            </a:r>
            <a:r>
              <a:rPr lang="ru-RU" altLang="ru-RU" sz="1500" u="sng" dirty="0" smtClean="0"/>
              <a:t>зарегистрированный пользователь</a:t>
            </a:r>
          </a:p>
          <a:p>
            <a:pPr marL="143996" indent="-143996">
              <a:spcBef>
                <a:spcPct val="20000"/>
              </a:spcBef>
              <a:buClr>
                <a:srgbClr val="F79646"/>
              </a:buClr>
              <a:buFont typeface="Wingdings" pitchFamily="2" charset="2"/>
              <a:buChar char="§"/>
              <a:defRPr/>
            </a:pPr>
            <a:r>
              <a:rPr lang="ru-RU" altLang="ru-RU" sz="1500" dirty="0" smtClean="0">
                <a:solidFill>
                  <a:srgbClr val="393939"/>
                </a:solidFill>
              </a:rPr>
              <a:t>поиск и просмотр открытых изданий</a:t>
            </a:r>
          </a:p>
          <a:p>
            <a:pPr marL="143996" indent="-143996">
              <a:spcBef>
                <a:spcPct val="20000"/>
              </a:spcBef>
              <a:buClr>
                <a:srgbClr val="F79646"/>
              </a:buClr>
              <a:buFont typeface="Wingdings" pitchFamily="2" charset="2"/>
              <a:buChar char="§"/>
              <a:defRPr/>
            </a:pPr>
            <a:r>
              <a:rPr lang="ru-RU" altLang="ru-RU" sz="1500" dirty="0" smtClean="0">
                <a:solidFill>
                  <a:srgbClr val="393939"/>
                </a:solidFill>
              </a:rPr>
              <a:t>поиск и просмотр информации о библиотеках</a:t>
            </a:r>
          </a:p>
          <a:p>
            <a:pPr lvl="0">
              <a:spcBef>
                <a:spcPct val="20000"/>
              </a:spcBef>
              <a:buClr>
                <a:srgbClr val="F79646"/>
              </a:buClr>
              <a:defRPr/>
            </a:pPr>
            <a:endParaRPr lang="ru-RU" altLang="ru-RU" sz="1700" dirty="0" smtClean="0">
              <a:solidFill>
                <a:srgbClr val="393939"/>
              </a:solidFill>
            </a:endParaRPr>
          </a:p>
          <a:p>
            <a:pPr lvl="0">
              <a:spcBef>
                <a:spcPct val="20000"/>
              </a:spcBef>
              <a:buClr>
                <a:srgbClr val="F79646"/>
              </a:buClr>
              <a:defRPr/>
            </a:pPr>
            <a:endParaRPr lang="ru-RU" altLang="ru-RU" sz="1700" dirty="0" smtClean="0">
              <a:solidFill>
                <a:srgbClr val="393939"/>
              </a:solidFill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 bwMode="auto">
          <a:xfrm>
            <a:off x="7152117" y="932723"/>
            <a:ext cx="4608512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rgbClr val="F79646"/>
              </a:buClr>
              <a:defRPr/>
            </a:pPr>
            <a:r>
              <a:rPr lang="ru-RU" altLang="ru-RU" sz="1700" b="1" dirty="0" smtClean="0">
                <a:solidFill>
                  <a:srgbClr val="393939"/>
                </a:solidFill>
              </a:rPr>
              <a:t>Основные функции системы: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 bwMode="auto">
          <a:xfrm>
            <a:off x="6768075" y="1700808"/>
            <a:ext cx="5184576" cy="470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143996" indent="-143996">
              <a:spcBef>
                <a:spcPct val="20000"/>
              </a:spcBef>
              <a:buClr>
                <a:srgbClr val="F79646"/>
              </a:buClr>
              <a:buFont typeface="Wingdings" pitchFamily="2" charset="2"/>
              <a:buChar char="§"/>
              <a:defRPr/>
            </a:pPr>
            <a:r>
              <a:rPr lang="ru-RU" altLang="ru-RU" sz="1500" dirty="0" smtClean="0">
                <a:solidFill>
                  <a:srgbClr val="393939"/>
                </a:solidFill>
              </a:rPr>
              <a:t>просмотр документов:</a:t>
            </a:r>
            <a:r>
              <a:rPr lang="ru-RU" sz="1500" dirty="0" smtClean="0"/>
              <a:t> поиск и просмотр документов в текстовых (RTF) и графических форматах (</a:t>
            </a:r>
            <a:r>
              <a:rPr lang="ru-RU" sz="1500" dirty="0" err="1" smtClean="0"/>
              <a:t>Multi</a:t>
            </a:r>
            <a:r>
              <a:rPr lang="ru-RU" sz="1500" dirty="0" smtClean="0"/>
              <a:t> </a:t>
            </a:r>
            <a:r>
              <a:rPr lang="ru-RU" sz="1500" dirty="0" err="1" smtClean="0"/>
              <a:t>Page</a:t>
            </a:r>
            <a:r>
              <a:rPr lang="ru-RU" sz="1500" dirty="0" smtClean="0"/>
              <a:t> TIFF, PDF, JPEG)</a:t>
            </a:r>
          </a:p>
          <a:p>
            <a:pPr marL="143996" indent="-143996">
              <a:spcBef>
                <a:spcPct val="20000"/>
              </a:spcBef>
              <a:buClr>
                <a:srgbClr val="F79646"/>
              </a:buClr>
              <a:buFont typeface="Wingdings" pitchFamily="2" charset="2"/>
              <a:buChar char="§"/>
              <a:defRPr/>
            </a:pPr>
            <a:r>
              <a:rPr lang="ru-RU" sz="1500" dirty="0" smtClean="0"/>
              <a:t>доступ с разграничением прав пользователей </a:t>
            </a:r>
            <a:br>
              <a:rPr lang="ru-RU" sz="1500" dirty="0" smtClean="0"/>
            </a:br>
            <a:r>
              <a:rPr lang="ru-RU" sz="1500" dirty="0" smtClean="0"/>
              <a:t>к системе</a:t>
            </a:r>
          </a:p>
          <a:p>
            <a:pPr marL="143996" indent="-143996">
              <a:spcBef>
                <a:spcPct val="20000"/>
              </a:spcBef>
              <a:buClr>
                <a:srgbClr val="F79646"/>
              </a:buClr>
              <a:buFont typeface="Wingdings" pitchFamily="2" charset="2"/>
              <a:buChar char="§"/>
              <a:defRPr/>
            </a:pPr>
            <a:r>
              <a:rPr lang="ru-RU" sz="1500" dirty="0" smtClean="0"/>
              <a:t>формирование объединённой базы данных читателей МО</a:t>
            </a:r>
          </a:p>
          <a:p>
            <a:pPr marL="143996" indent="-143996">
              <a:spcBef>
                <a:spcPct val="20000"/>
              </a:spcBef>
              <a:buClr>
                <a:srgbClr val="F79646"/>
              </a:buClr>
              <a:buFont typeface="Wingdings" pitchFamily="2" charset="2"/>
              <a:buChar char="§"/>
              <a:defRPr/>
            </a:pPr>
            <a:r>
              <a:rPr lang="ru-RU" sz="1500" dirty="0" smtClean="0"/>
              <a:t>загрузка локальных баз данных пользователей библиотек МО (в формате АБИС)</a:t>
            </a:r>
          </a:p>
          <a:p>
            <a:pPr marL="143996" indent="-143996">
              <a:spcBef>
                <a:spcPct val="20000"/>
              </a:spcBef>
              <a:buClr>
                <a:srgbClr val="F79646"/>
              </a:buClr>
              <a:buFont typeface="Wingdings" pitchFamily="2" charset="2"/>
              <a:buChar char="§"/>
              <a:defRPr/>
            </a:pPr>
            <a:r>
              <a:rPr lang="ru-RU" sz="1500" dirty="0" smtClean="0"/>
              <a:t>объединение информационных ресурсов библиотек МО, формирование единого каталога</a:t>
            </a:r>
          </a:p>
          <a:p>
            <a:pPr marL="143996" indent="-143996">
              <a:spcBef>
                <a:spcPct val="20000"/>
              </a:spcBef>
              <a:buClr>
                <a:srgbClr val="F79646"/>
              </a:buClr>
              <a:buFont typeface="Wingdings" pitchFamily="2" charset="2"/>
              <a:buChar char="§"/>
              <a:defRPr/>
            </a:pPr>
            <a:r>
              <a:rPr lang="ru-RU" sz="1500" dirty="0" smtClean="0"/>
              <a:t>новости: добавление, редактирование, удаление, снятие с публикации и проверка перед публикацией</a:t>
            </a:r>
          </a:p>
          <a:p>
            <a:pPr marL="143996" indent="-143996">
              <a:spcBef>
                <a:spcPct val="20000"/>
              </a:spcBef>
              <a:buClr>
                <a:srgbClr val="F79646"/>
              </a:buClr>
              <a:buFont typeface="Wingdings" pitchFamily="2" charset="2"/>
              <a:buChar char="§"/>
              <a:defRPr/>
            </a:pPr>
            <a:r>
              <a:rPr lang="ru-RU" altLang="ru-RU" sz="1500" dirty="0" smtClean="0">
                <a:solidFill>
                  <a:srgbClr val="393939"/>
                </a:solidFill>
              </a:rPr>
              <a:t>система мониторинга:</a:t>
            </a:r>
            <a:r>
              <a:rPr lang="ru-RU" sz="1500" dirty="0" smtClean="0"/>
              <a:t> формирование данных </a:t>
            </a:r>
            <a:br>
              <a:rPr lang="ru-RU" sz="1500" dirty="0" smtClean="0"/>
            </a:br>
            <a:r>
              <a:rPr lang="ru-RU" sz="1500" dirty="0" smtClean="0"/>
              <a:t>о посещаемости библиотек МО в целом и каждой по отдельности, данных о выполнении государственных и муниципальных заданий, данных по форме №6-НК</a:t>
            </a:r>
            <a:endParaRPr lang="ru-RU" altLang="ru-RU" sz="1500" dirty="0" smtClean="0">
              <a:solidFill>
                <a:srgbClr val="393939"/>
              </a:solidFill>
            </a:endParaRPr>
          </a:p>
          <a:p>
            <a:pPr lvl="0">
              <a:spcBef>
                <a:spcPct val="20000"/>
              </a:spcBef>
              <a:buClr>
                <a:srgbClr val="F79646"/>
              </a:buClr>
              <a:defRPr/>
            </a:pPr>
            <a:endParaRPr lang="ru-RU" altLang="ru-RU" sz="1500" dirty="0" smtClean="0">
              <a:solidFill>
                <a:srgbClr val="393939"/>
              </a:solidFill>
            </a:endParaRPr>
          </a:p>
          <a:p>
            <a:pPr lvl="0">
              <a:spcBef>
                <a:spcPct val="20000"/>
              </a:spcBef>
              <a:buClr>
                <a:srgbClr val="F79646"/>
              </a:buClr>
              <a:defRPr/>
            </a:pPr>
            <a:endParaRPr lang="ru-RU" altLang="ru-RU" sz="1500" dirty="0" smtClean="0">
              <a:solidFill>
                <a:srgbClr val="39393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2151" y="425660"/>
            <a:ext cx="11193517" cy="516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300" b="1" dirty="0" smtClean="0"/>
              <a:t>Приоритетными задачами по развитию информатизации и </a:t>
            </a:r>
            <a:r>
              <a:rPr lang="ru-RU" sz="2300" b="1" dirty="0" err="1" smtClean="0"/>
              <a:t>цифровизации</a:t>
            </a:r>
            <a:r>
              <a:rPr lang="ru-RU" sz="2300" b="1" dirty="0" smtClean="0"/>
              <a:t> в сфере культуры</a:t>
            </a:r>
            <a:r>
              <a:rPr lang="en-US" sz="2300" b="1" dirty="0" smtClean="0"/>
              <a:t> </a:t>
            </a:r>
            <a:r>
              <a:rPr lang="ru-RU" sz="2300" b="1" dirty="0" smtClean="0"/>
              <a:t>являются: </a:t>
            </a:r>
            <a:endParaRPr lang="en-US" sz="2300" b="1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2300" dirty="0" smtClean="0"/>
              <a:t> </a:t>
            </a:r>
            <a:r>
              <a:rPr lang="ru-RU" sz="2300" dirty="0" smtClean="0"/>
              <a:t>развитие материально-технической базы учреждений культуры</a:t>
            </a:r>
            <a:endParaRPr lang="en-US" sz="23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2300" dirty="0" smtClean="0"/>
              <a:t> </a:t>
            </a:r>
            <a:r>
              <a:rPr lang="ru-RU" sz="2300" dirty="0" smtClean="0"/>
              <a:t>повышение уровня информатизации учреждений культуры</a:t>
            </a:r>
            <a:endParaRPr lang="en-US" sz="23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2300" dirty="0" smtClean="0"/>
              <a:t> </a:t>
            </a:r>
            <a:r>
              <a:rPr lang="ru-RU" sz="2300" dirty="0" smtClean="0"/>
              <a:t>внедрение информационных систем учета посетителей учреждений культуры и продажи билетов</a:t>
            </a:r>
            <a:endParaRPr lang="en-US" sz="23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2300" dirty="0" smtClean="0"/>
              <a:t> </a:t>
            </a:r>
            <a:r>
              <a:rPr lang="ru-RU" sz="2300" dirty="0" smtClean="0"/>
              <a:t>оцифровка культурного наследия</a:t>
            </a:r>
            <a:endParaRPr lang="en-US" sz="23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2300" dirty="0" smtClean="0"/>
              <a:t> </a:t>
            </a:r>
            <a:r>
              <a:rPr lang="ru-RU" sz="2300" dirty="0" smtClean="0"/>
              <a:t>формирование электронных баз данных</a:t>
            </a:r>
            <a:endParaRPr lang="en-US" sz="23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2300" dirty="0" smtClean="0"/>
              <a:t> </a:t>
            </a:r>
            <a:r>
              <a:rPr lang="ru-RU" sz="2300" dirty="0" smtClean="0"/>
              <a:t>увеличение доли информационных ресурсов о культуре в сети Интернет, в том числе путем создания информационных порталов, виртуальных музеев и внедрения технологий дополненной и виртуальной реальности</a:t>
            </a:r>
            <a:endParaRPr lang="en-US" sz="23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2300" dirty="0" smtClean="0"/>
              <a:t> </a:t>
            </a:r>
            <a:r>
              <a:rPr lang="ru-RU" sz="2300" dirty="0" smtClean="0"/>
              <a:t>формирование единого информационного пространства в сфере культуры</a:t>
            </a:r>
            <a:endParaRPr lang="ru-RU" sz="23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2510" y="5647555"/>
            <a:ext cx="104525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Источник: </a:t>
            </a:r>
            <a:r>
              <a:rPr lang="ru-RU" dirty="0" smtClean="0">
                <a:hlinkClick r:id="rId3"/>
              </a:rPr>
              <a:t>сайт Государственной Думы Российской Федерации</a:t>
            </a:r>
            <a:endParaRPr lang="ru-RU" dirty="0" smtClean="0"/>
          </a:p>
          <a:p>
            <a:r>
              <a:rPr lang="ru-RU" dirty="0" smtClean="0"/>
              <a:t>14.02.2018 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http://komitet2-3.km.duma.gov.ru/Novosti-Komiteta/item/15584405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656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27381" y="260648"/>
            <a:ext cx="11664619" cy="740701"/>
          </a:xfrm>
        </p:spPr>
        <p:txBody>
          <a:bodyPr/>
          <a:lstStyle/>
          <a:p>
            <a:pPr eaLnBrk="1" hangingPunct="1"/>
            <a:r>
              <a:rPr lang="ru-RU" altLang="ru-RU" sz="3200" dirty="0" smtClean="0"/>
              <a:t>Дополнительные возможности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67000" contrast="-69000"/>
          </a:blip>
          <a:srcRect/>
          <a:stretch>
            <a:fillRect/>
          </a:stretch>
        </p:blipFill>
        <p:spPr bwMode="auto">
          <a:xfrm>
            <a:off x="8880310" y="3621022"/>
            <a:ext cx="1406161" cy="131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bright="67000" contrast="-69000"/>
          </a:blip>
          <a:srcRect/>
          <a:stretch>
            <a:fillRect/>
          </a:stretch>
        </p:blipFill>
        <p:spPr bwMode="auto">
          <a:xfrm>
            <a:off x="9456374" y="3044958"/>
            <a:ext cx="1689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lum bright="67000" contrast="-69000"/>
          </a:blip>
          <a:srcRect/>
          <a:stretch>
            <a:fillRect/>
          </a:stretch>
        </p:blipFill>
        <p:spPr bwMode="auto">
          <a:xfrm>
            <a:off x="8976321" y="5157192"/>
            <a:ext cx="26035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lum bright="67000" contrast="-69000"/>
          </a:blip>
          <a:srcRect/>
          <a:stretch>
            <a:fillRect/>
          </a:stretch>
        </p:blipFill>
        <p:spPr bwMode="auto">
          <a:xfrm>
            <a:off x="8976320" y="6021289"/>
            <a:ext cx="24384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lum bright="67000" contrast="-69000"/>
          </a:blip>
          <a:srcRect/>
          <a:stretch>
            <a:fillRect/>
          </a:stretch>
        </p:blipFill>
        <p:spPr bwMode="auto">
          <a:xfrm>
            <a:off x="8976320" y="1988840"/>
            <a:ext cx="960107" cy="96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lum bright="67000" contrast="-69000"/>
          </a:blip>
          <a:srcRect/>
          <a:stretch>
            <a:fillRect/>
          </a:stretch>
        </p:blipFill>
        <p:spPr bwMode="auto">
          <a:xfrm>
            <a:off x="9648396" y="932723"/>
            <a:ext cx="960105" cy="82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lum bright="67000" contrast="-69000"/>
          </a:blip>
          <a:srcRect/>
          <a:stretch>
            <a:fillRect/>
          </a:stretch>
        </p:blipFill>
        <p:spPr bwMode="auto">
          <a:xfrm>
            <a:off x="10416480" y="1988840"/>
            <a:ext cx="96010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lum bright="67000" contrast="-69000"/>
          </a:blip>
          <a:srcRect/>
          <a:stretch>
            <a:fillRect/>
          </a:stretch>
        </p:blipFill>
        <p:spPr bwMode="auto">
          <a:xfrm>
            <a:off x="10512491" y="3813043"/>
            <a:ext cx="1007368" cy="96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0" y="1124744"/>
            <a:ext cx="12192000" cy="451250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9" name="Объект 2"/>
          <p:cNvSpPr txBox="1">
            <a:spLocks/>
          </p:cNvSpPr>
          <p:nvPr/>
        </p:nvSpPr>
        <p:spPr bwMode="auto">
          <a:xfrm>
            <a:off x="670720" y="1220755"/>
            <a:ext cx="11521280" cy="96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rgbClr val="F79646"/>
              </a:buClr>
              <a:defRPr/>
            </a:pPr>
            <a:r>
              <a:rPr lang="ru-RU" altLang="ru-RU" sz="1600" dirty="0" smtClean="0">
                <a:solidFill>
                  <a:srgbClr val="393939"/>
                </a:solidFill>
              </a:rPr>
              <a:t>Сотрудники могут осуществлять поиск пользователей своих библиотек. При первом посещении предусмотрена синхронизация БД пользователей АБИС и портала, вся недостающая информация загружается по номеру читательского билета из АБИС автоматически</a:t>
            </a:r>
          </a:p>
        </p:txBody>
      </p:sp>
      <p:sp>
        <p:nvSpPr>
          <p:cNvPr id="20" name="Объект 2"/>
          <p:cNvSpPr txBox="1">
            <a:spLocks/>
          </p:cNvSpPr>
          <p:nvPr/>
        </p:nvSpPr>
        <p:spPr bwMode="auto">
          <a:xfrm>
            <a:off x="670720" y="2372883"/>
            <a:ext cx="1012980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Clr>
                <a:srgbClr val="F79646"/>
              </a:buClr>
              <a:defRPr/>
            </a:pPr>
            <a:r>
              <a:rPr lang="ru-RU" altLang="ru-RU" sz="1900" b="1" dirty="0" smtClean="0">
                <a:solidFill>
                  <a:srgbClr val="393939"/>
                </a:solidFill>
              </a:rPr>
              <a:t>Взаимодействие с внешними системами</a:t>
            </a:r>
          </a:p>
          <a:p>
            <a:pPr marL="239994" indent="-239994">
              <a:spcBef>
                <a:spcPts val="400"/>
              </a:spcBef>
              <a:spcAft>
                <a:spcPts val="400"/>
              </a:spcAft>
              <a:buClr>
                <a:srgbClr val="F79646"/>
              </a:buClr>
              <a:buFont typeface="Wingdings" pitchFamily="2" charset="2"/>
              <a:buChar char="§"/>
              <a:defRPr/>
            </a:pPr>
            <a:r>
              <a:rPr lang="ru-RU" sz="1900" dirty="0" smtClean="0"/>
              <a:t>Национальная электронная библиотека (поиск и просмотр изданий)</a:t>
            </a:r>
          </a:p>
          <a:p>
            <a:pPr marL="239994" indent="-239994">
              <a:spcBef>
                <a:spcPts val="400"/>
              </a:spcBef>
              <a:spcAft>
                <a:spcPts val="400"/>
              </a:spcAft>
              <a:buClr>
                <a:srgbClr val="F79646"/>
              </a:buClr>
              <a:buFont typeface="Wingdings" pitchFamily="2" charset="2"/>
              <a:buChar char="§"/>
              <a:defRPr/>
            </a:pPr>
            <a:r>
              <a:rPr lang="ru-RU" sz="1900" dirty="0" smtClean="0"/>
              <a:t>Социальные сети (</a:t>
            </a:r>
            <a:r>
              <a:rPr lang="ru-RU" sz="1900" dirty="0" err="1" smtClean="0"/>
              <a:t>Facebook</a:t>
            </a:r>
            <a:r>
              <a:rPr lang="ru-RU" sz="1900" dirty="0" smtClean="0"/>
              <a:t>, </a:t>
            </a:r>
            <a:r>
              <a:rPr lang="ru-RU" sz="1900" dirty="0" err="1" smtClean="0"/>
              <a:t>ВКонтакте</a:t>
            </a:r>
            <a:r>
              <a:rPr lang="ru-RU" sz="1900" dirty="0" smtClean="0"/>
              <a:t>, Одноклассники, </a:t>
            </a:r>
            <a:r>
              <a:rPr lang="ru-RU" sz="1900" dirty="0" err="1" smtClean="0"/>
              <a:t>Twitter</a:t>
            </a:r>
            <a:r>
              <a:rPr lang="ru-RU" sz="1900" dirty="0" smtClean="0"/>
              <a:t>)</a:t>
            </a:r>
          </a:p>
          <a:p>
            <a:pPr marL="239994" indent="-239994">
              <a:spcBef>
                <a:spcPts val="400"/>
              </a:spcBef>
              <a:spcAft>
                <a:spcPts val="400"/>
              </a:spcAft>
              <a:buClr>
                <a:srgbClr val="F79646"/>
              </a:buClr>
              <a:buFont typeface="Wingdings" pitchFamily="2" charset="2"/>
              <a:buChar char="§"/>
              <a:defRPr/>
            </a:pPr>
            <a:r>
              <a:rPr lang="ru-RU" sz="1900" dirty="0" smtClean="0"/>
              <a:t>Сводный каталог библиотек России (справочно-библиографическая база данных)</a:t>
            </a:r>
          </a:p>
          <a:p>
            <a:pPr marL="239994" indent="-239994">
              <a:spcBef>
                <a:spcPts val="400"/>
              </a:spcBef>
              <a:spcAft>
                <a:spcPts val="400"/>
              </a:spcAft>
              <a:buClr>
                <a:srgbClr val="F79646"/>
              </a:buClr>
              <a:buFont typeface="Wingdings" pitchFamily="2" charset="2"/>
              <a:buChar char="§"/>
              <a:defRPr/>
            </a:pPr>
            <a:r>
              <a:rPr lang="ru-RU" sz="1900" dirty="0" smtClean="0"/>
              <a:t>Сводный каталог электронных ресурсов (библиографическая база данных электронных ресурсов)</a:t>
            </a:r>
          </a:p>
          <a:p>
            <a:pPr marL="239994" indent="-239994">
              <a:spcBef>
                <a:spcPts val="400"/>
              </a:spcBef>
              <a:spcAft>
                <a:spcPts val="400"/>
              </a:spcAft>
              <a:buClr>
                <a:srgbClr val="F79646"/>
              </a:buClr>
              <a:buFont typeface="Wingdings" pitchFamily="2" charset="2"/>
              <a:buChar char="§"/>
              <a:defRPr/>
            </a:pPr>
            <a:r>
              <a:rPr lang="ru-RU" sz="1900" dirty="0" smtClean="0"/>
              <a:t>Автоматизированная библиотечная информационная система </a:t>
            </a:r>
            <a:r>
              <a:rPr lang="en-US" sz="1900" dirty="0" smtClean="0"/>
              <a:t>OPAC</a:t>
            </a:r>
            <a:r>
              <a:rPr lang="ru-RU" sz="1900" dirty="0" smtClean="0"/>
              <a:t>-</a:t>
            </a:r>
            <a:r>
              <a:rPr lang="en-US" sz="1900" dirty="0" smtClean="0"/>
              <a:t>Global</a:t>
            </a:r>
            <a:r>
              <a:rPr lang="ru-RU" sz="1900" dirty="0" smtClean="0"/>
              <a:t> и др. (механизм приема данных электронного каталога читателей </a:t>
            </a:r>
            <a:br>
              <a:rPr lang="ru-RU" sz="1900" dirty="0" smtClean="0"/>
            </a:br>
            <a:r>
              <a:rPr lang="ru-RU" sz="1900" dirty="0" smtClean="0"/>
              <a:t>и пользовательских услуг библиотек МО, синхронизация</a:t>
            </a:r>
            <a:r>
              <a:rPr lang="ru-RU" altLang="ru-RU" sz="1900" dirty="0" smtClean="0">
                <a:solidFill>
                  <a:srgbClr val="393939"/>
                </a:solidFill>
              </a:rPr>
              <a:t> каталога</a:t>
            </a:r>
            <a:r>
              <a:rPr lang="ru-RU" sz="1900" dirty="0" smtClean="0"/>
              <a:t>)  </a:t>
            </a:r>
            <a:endParaRPr lang="ru-RU" altLang="ru-RU" sz="1900" dirty="0" smtClean="0">
              <a:solidFill>
                <a:srgbClr val="39393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27381" y="260648"/>
            <a:ext cx="11664619" cy="740701"/>
          </a:xfrm>
        </p:spPr>
        <p:txBody>
          <a:bodyPr/>
          <a:lstStyle/>
          <a:p>
            <a:pPr eaLnBrk="1" hangingPunct="1"/>
            <a:r>
              <a:rPr lang="ru-RU" altLang="ru-RU" sz="3200" dirty="0" smtClean="0"/>
              <a:t>Преимущества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lum bright="59000" contrast="-63000"/>
          </a:blip>
          <a:srcRect/>
          <a:stretch>
            <a:fillRect/>
          </a:stretch>
        </p:blipFill>
        <p:spPr bwMode="auto">
          <a:xfrm>
            <a:off x="8877301" y="2180862"/>
            <a:ext cx="33147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0" y="1028733"/>
            <a:ext cx="12192000" cy="4896544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31" name="Объект 2"/>
          <p:cNvSpPr txBox="1">
            <a:spLocks/>
          </p:cNvSpPr>
          <p:nvPr/>
        </p:nvSpPr>
        <p:spPr bwMode="auto">
          <a:xfrm>
            <a:off x="431371" y="1412776"/>
            <a:ext cx="10849205" cy="18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239994" indent="-239994" defTabSz="1219170" fontAlgn="base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buFont typeface="Wingdings" pitchFamily="2" charset="2"/>
              <a:buChar char="§"/>
              <a:defRPr/>
            </a:pPr>
            <a:r>
              <a:rPr lang="ru-RU" altLang="ru-RU" sz="1700" dirty="0" smtClean="0">
                <a:solidFill>
                  <a:srgbClr val="393939"/>
                </a:solidFill>
              </a:rPr>
              <a:t>Снижение трудозатрат библиотек на выполнение государственных и муниципальных заданий</a:t>
            </a:r>
          </a:p>
          <a:p>
            <a:pPr marL="239994" indent="-239994">
              <a:spcBef>
                <a:spcPct val="20000"/>
              </a:spcBef>
              <a:buClr>
                <a:srgbClr val="F79646"/>
              </a:buClr>
              <a:buFont typeface="Wingdings" pitchFamily="2" charset="2"/>
              <a:buChar char="§"/>
              <a:defRPr/>
            </a:pPr>
            <a:r>
              <a:rPr lang="ru-RU" altLang="ru-RU" sz="1700" dirty="0" smtClean="0">
                <a:solidFill>
                  <a:srgbClr val="393939"/>
                </a:solidFill>
              </a:rPr>
              <a:t>Повышение показателей государственных и муниципальных заданий, повышение посещаемости библиотек</a:t>
            </a:r>
          </a:p>
          <a:p>
            <a:pPr marL="239994" indent="-239994">
              <a:spcBef>
                <a:spcPct val="20000"/>
              </a:spcBef>
              <a:buClr>
                <a:srgbClr val="F79646"/>
              </a:buClr>
              <a:buFont typeface="Wingdings" pitchFamily="2" charset="2"/>
              <a:buChar char="§"/>
              <a:defRPr/>
            </a:pPr>
            <a:r>
              <a:rPr lang="ru-RU" altLang="ru-RU" sz="1700" dirty="0" smtClean="0">
                <a:solidFill>
                  <a:srgbClr val="393939"/>
                </a:solidFill>
              </a:rPr>
              <a:t>Налаживание процесса обмена информацией между библиотеками о библиотечных фондах</a:t>
            </a:r>
          </a:p>
          <a:p>
            <a:pPr marL="239994" indent="-239994">
              <a:spcBef>
                <a:spcPct val="20000"/>
              </a:spcBef>
              <a:buClr>
                <a:srgbClr val="F79646"/>
              </a:buClr>
              <a:buFont typeface="Wingdings" pitchFamily="2" charset="2"/>
              <a:buChar char="§"/>
              <a:defRPr/>
            </a:pPr>
            <a:r>
              <a:rPr lang="ru-RU" altLang="ru-RU" sz="1700" dirty="0" smtClean="0">
                <a:solidFill>
                  <a:srgbClr val="393939"/>
                </a:solidFill>
              </a:rPr>
              <a:t>Автоматизация учета библиографических описаний библиотеками, унификация учета при наполнении системы</a:t>
            </a:r>
          </a:p>
          <a:p>
            <a:pPr marL="239994" indent="-239994">
              <a:spcBef>
                <a:spcPct val="20000"/>
              </a:spcBef>
              <a:buClr>
                <a:srgbClr val="F79646"/>
              </a:buClr>
              <a:buFont typeface="Wingdings" pitchFamily="2" charset="2"/>
              <a:buChar char="§"/>
              <a:defRPr/>
            </a:pPr>
            <a:r>
              <a:rPr lang="ru-RU" altLang="ru-RU" sz="1700" dirty="0" smtClean="0">
                <a:solidFill>
                  <a:srgbClr val="393939"/>
                </a:solidFill>
              </a:rPr>
              <a:t>Построение различных тематических коллекций, формирование востребованных электронных ресурсов </a:t>
            </a:r>
          </a:p>
          <a:p>
            <a:pPr marL="239994" indent="-239994">
              <a:spcBef>
                <a:spcPct val="20000"/>
              </a:spcBef>
              <a:buClr>
                <a:srgbClr val="F79646"/>
              </a:buClr>
              <a:buFont typeface="Wingdings" pitchFamily="2" charset="2"/>
              <a:buChar char="§"/>
              <a:defRPr/>
            </a:pPr>
            <a:endParaRPr lang="ru-RU" altLang="ru-RU" sz="1600" dirty="0" smtClean="0">
              <a:solidFill>
                <a:srgbClr val="393939"/>
              </a:solidFill>
            </a:endParaRPr>
          </a:p>
        </p:txBody>
      </p:sp>
      <p:sp>
        <p:nvSpPr>
          <p:cNvPr id="32" name="Объект 2"/>
          <p:cNvSpPr txBox="1">
            <a:spLocks/>
          </p:cNvSpPr>
          <p:nvPr/>
        </p:nvSpPr>
        <p:spPr bwMode="auto">
          <a:xfrm>
            <a:off x="431371" y="4389107"/>
            <a:ext cx="10657184" cy="18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239994" indent="-239994">
              <a:spcBef>
                <a:spcPct val="20000"/>
              </a:spcBef>
              <a:buClr>
                <a:srgbClr val="F79646"/>
              </a:buClr>
              <a:buFont typeface="Wingdings" pitchFamily="2" charset="2"/>
              <a:buChar char="§"/>
              <a:defRPr/>
            </a:pPr>
            <a:r>
              <a:rPr lang="ru-RU" altLang="ru-RU" sz="1700" dirty="0" smtClean="0">
                <a:solidFill>
                  <a:srgbClr val="393939"/>
                </a:solidFill>
              </a:rPr>
              <a:t>Повышение качества информационного обслуживания</a:t>
            </a:r>
          </a:p>
          <a:p>
            <a:pPr marL="239994" indent="-239994">
              <a:spcBef>
                <a:spcPct val="20000"/>
              </a:spcBef>
              <a:buClr>
                <a:srgbClr val="F79646"/>
              </a:buClr>
              <a:buFont typeface="Wingdings" pitchFamily="2" charset="2"/>
              <a:buChar char="§"/>
              <a:defRPr/>
            </a:pPr>
            <a:r>
              <a:rPr lang="ru-RU" altLang="ru-RU" sz="1700" dirty="0" smtClean="0">
                <a:solidFill>
                  <a:srgbClr val="393939"/>
                </a:solidFill>
              </a:rPr>
              <a:t>Организация современного и удобного сервиса с функцией единой точки доступа к сводному каталогу фондов и полнотекстовым электронным копиям документов библиотек МО</a:t>
            </a:r>
          </a:p>
          <a:p>
            <a:pPr marL="239994" indent="-239994">
              <a:spcBef>
                <a:spcPct val="20000"/>
              </a:spcBef>
              <a:buClr>
                <a:srgbClr val="F79646"/>
              </a:buClr>
              <a:buFont typeface="Wingdings" pitchFamily="2" charset="2"/>
              <a:buChar char="§"/>
              <a:defRPr/>
            </a:pPr>
            <a:r>
              <a:rPr lang="ru-RU" altLang="ru-RU" sz="1700" dirty="0" smtClean="0">
                <a:solidFill>
                  <a:srgbClr val="393939"/>
                </a:solidFill>
              </a:rPr>
              <a:t>Возможность удаленного использования цифровых ресурсов библиотек</a:t>
            </a:r>
          </a:p>
          <a:p>
            <a:pPr marL="239994" indent="-239994">
              <a:spcBef>
                <a:spcPct val="20000"/>
              </a:spcBef>
              <a:buClr>
                <a:srgbClr val="F79646"/>
              </a:buClr>
              <a:buFont typeface="Wingdings" pitchFamily="2" charset="2"/>
              <a:buChar char="§"/>
              <a:defRPr/>
            </a:pPr>
            <a:r>
              <a:rPr lang="ru-RU" altLang="ru-RU" sz="1700" dirty="0" smtClean="0">
                <a:solidFill>
                  <a:srgbClr val="393939"/>
                </a:solidFill>
              </a:rPr>
              <a:t>Формирование подборок, удобное использование материалов, собранных в коллекции</a:t>
            </a:r>
          </a:p>
          <a:p>
            <a:pPr marL="239994" indent="-239994">
              <a:spcBef>
                <a:spcPct val="20000"/>
              </a:spcBef>
              <a:buClr>
                <a:srgbClr val="F79646"/>
              </a:buClr>
              <a:buFont typeface="Wingdings" pitchFamily="2" charset="2"/>
              <a:buChar char="§"/>
              <a:defRPr/>
            </a:pPr>
            <a:endParaRPr lang="ru-RU" altLang="ru-RU" sz="1600" dirty="0" smtClean="0">
              <a:solidFill>
                <a:srgbClr val="393939"/>
              </a:solidFill>
            </a:endParaRPr>
          </a:p>
        </p:txBody>
      </p:sp>
      <p:sp>
        <p:nvSpPr>
          <p:cNvPr id="33" name="Объект 2"/>
          <p:cNvSpPr txBox="1">
            <a:spLocks/>
          </p:cNvSpPr>
          <p:nvPr/>
        </p:nvSpPr>
        <p:spPr bwMode="auto">
          <a:xfrm>
            <a:off x="431371" y="1028734"/>
            <a:ext cx="11521280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rgbClr val="F79646"/>
              </a:buClr>
              <a:defRPr/>
            </a:pPr>
            <a:r>
              <a:rPr lang="ru-RU" altLang="ru-RU" sz="2400" b="1" dirty="0" smtClean="0">
                <a:solidFill>
                  <a:srgbClr val="393939"/>
                </a:solidFill>
              </a:rPr>
              <a:t>Для библиотеки</a:t>
            </a:r>
          </a:p>
        </p:txBody>
      </p:sp>
      <p:sp>
        <p:nvSpPr>
          <p:cNvPr id="34" name="Объект 2"/>
          <p:cNvSpPr txBox="1">
            <a:spLocks/>
          </p:cNvSpPr>
          <p:nvPr/>
        </p:nvSpPr>
        <p:spPr bwMode="auto">
          <a:xfrm>
            <a:off x="431371" y="4005064"/>
            <a:ext cx="11521280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rgbClr val="F79646"/>
              </a:buClr>
              <a:defRPr/>
            </a:pPr>
            <a:r>
              <a:rPr lang="ru-RU" altLang="ru-RU" sz="2400" b="1" dirty="0" smtClean="0">
                <a:solidFill>
                  <a:srgbClr val="393939"/>
                </a:solidFill>
              </a:rPr>
              <a:t>Для читателей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963084" y="2925234"/>
            <a:ext cx="10363200" cy="1361017"/>
          </a:xfrm>
        </p:spPr>
        <p:txBody>
          <a:bodyPr/>
          <a:lstStyle/>
          <a:p>
            <a:pPr eaLnBrk="1" hangingPunct="1"/>
            <a:r>
              <a:rPr lang="ru-RU" altLang="ru-RU" b="0" cap="none" smtClean="0"/>
              <a:t>Спасибо за внимание!</a:t>
            </a:r>
          </a:p>
        </p:txBody>
      </p:sp>
      <p:sp>
        <p:nvSpPr>
          <p:cNvPr id="17411" name="Текст 4"/>
          <p:cNvSpPr>
            <a:spLocks noGrp="1"/>
          </p:cNvSpPr>
          <p:nvPr>
            <p:ph type="body" idx="1"/>
          </p:nvPr>
        </p:nvSpPr>
        <p:spPr>
          <a:xfrm>
            <a:off x="963084" y="4364567"/>
            <a:ext cx="10363200" cy="1500717"/>
          </a:xfrm>
        </p:spPr>
        <p:txBody>
          <a:bodyPr/>
          <a:lstStyle/>
          <a:p>
            <a:pPr algn="l" eaLnBrk="1" hangingPunct="1">
              <a:buClr>
                <a:srgbClr val="7030A0"/>
              </a:buClr>
            </a:pPr>
            <a:r>
              <a:rPr lang="ru-RU" altLang="ru-RU" smtClean="0">
                <a:solidFill>
                  <a:srgbClr val="262626"/>
                </a:solidFill>
                <a:ea typeface="Verdana" pitchFamily="34" charset="0"/>
                <a:cs typeface="Verdana" pitchFamily="34" charset="0"/>
              </a:rPr>
              <a:t>Корпорация ЭЛАР</a:t>
            </a:r>
          </a:p>
          <a:p>
            <a:pPr algn="l" eaLnBrk="1" hangingPunct="1">
              <a:buClr>
                <a:srgbClr val="7030A0"/>
              </a:buClr>
            </a:pPr>
            <a:r>
              <a:rPr lang="ru-RU" altLang="ru-RU" smtClean="0">
                <a:solidFill>
                  <a:srgbClr val="262626"/>
                </a:solidFill>
                <a:ea typeface="Verdana" pitchFamily="34" charset="0"/>
                <a:cs typeface="Verdana" pitchFamily="34" charset="0"/>
              </a:rPr>
              <a:t>127015, г. Москва, Бумажный проезд, д. 14, стр. 2</a:t>
            </a:r>
          </a:p>
        </p:txBody>
      </p:sp>
      <p:sp>
        <p:nvSpPr>
          <p:cNvPr id="17412" name="Текст 4"/>
          <p:cNvSpPr txBox="1">
            <a:spLocks/>
          </p:cNvSpPr>
          <p:nvPr/>
        </p:nvSpPr>
        <p:spPr bwMode="auto">
          <a:xfrm>
            <a:off x="963084" y="5541433"/>
            <a:ext cx="4773083" cy="95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pPr>
              <a:buClr>
                <a:srgbClr val="F79646"/>
              </a:buClr>
              <a:buFont typeface="Wingdings" pitchFamily="2" charset="2"/>
              <a:buNone/>
            </a:pPr>
            <a:r>
              <a:rPr lang="en-US" altLang="ru-RU">
                <a:solidFill>
                  <a:srgbClr val="262626"/>
                </a:solidFill>
              </a:rPr>
              <a:t>Тел.:</a:t>
            </a:r>
            <a:r>
              <a:rPr lang="ru-RU" altLang="ru-RU">
                <a:solidFill>
                  <a:srgbClr val="262626"/>
                </a:solidFill>
              </a:rPr>
              <a:t>	</a:t>
            </a:r>
            <a:r>
              <a:rPr lang="en-US" altLang="ru-RU">
                <a:solidFill>
                  <a:srgbClr val="262626"/>
                </a:solidFill>
              </a:rPr>
              <a:t>+7 (495) 274-31-31</a:t>
            </a:r>
          </a:p>
          <a:p>
            <a:pPr>
              <a:buClr>
                <a:srgbClr val="F79646"/>
              </a:buClr>
              <a:buFont typeface="Wingdings" pitchFamily="2" charset="2"/>
              <a:buNone/>
            </a:pPr>
            <a:r>
              <a:rPr lang="en-US" altLang="ru-RU">
                <a:solidFill>
                  <a:srgbClr val="262626"/>
                </a:solidFill>
              </a:rPr>
              <a:t>Факс:</a:t>
            </a:r>
            <a:r>
              <a:rPr lang="ru-RU" altLang="ru-RU">
                <a:solidFill>
                  <a:srgbClr val="262626"/>
                </a:solidFill>
              </a:rPr>
              <a:t>	</a:t>
            </a:r>
            <a:r>
              <a:rPr lang="en-US" altLang="ru-RU">
                <a:solidFill>
                  <a:srgbClr val="262626"/>
                </a:solidFill>
              </a:rPr>
              <a:t>+7 (499) 251-36-03</a:t>
            </a:r>
          </a:p>
        </p:txBody>
      </p:sp>
      <p:sp>
        <p:nvSpPr>
          <p:cNvPr id="8" name="Текст 4"/>
          <p:cNvSpPr txBox="1">
            <a:spLocks/>
          </p:cNvSpPr>
          <p:nvPr/>
        </p:nvSpPr>
        <p:spPr bwMode="auto">
          <a:xfrm>
            <a:off x="7247467" y="5541433"/>
            <a:ext cx="2880784" cy="95885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21917" tIns="60958" rIns="121917" bIns="60958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F8C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office@elar.ru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www.elar.ru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229817" y="-750884"/>
            <a:ext cx="3676403" cy="873760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913" y="3518027"/>
            <a:ext cx="1143334" cy="1143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899" y="1832790"/>
            <a:ext cx="1133348" cy="11333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2027" y="682126"/>
            <a:ext cx="9464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Для удобства </a:t>
            </a:r>
            <a:r>
              <a:rPr lang="ru-RU" sz="3600" dirty="0" smtClean="0"/>
              <a:t>граждан или библиотек?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619604" y="2011518"/>
            <a:ext cx="2916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Библиотеки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619604" y="3814875"/>
            <a:ext cx="3155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Население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431086" y="1968859"/>
            <a:ext cx="4071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Библиотеки хотят навести порядок в собственных фондах и ресурсах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31086" y="3752667"/>
            <a:ext cx="4071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Граждане хотят быстрый </a:t>
            </a:r>
            <a:br>
              <a:rPr lang="ru-RU" sz="2000" dirty="0" smtClean="0"/>
            </a:br>
            <a:r>
              <a:rPr lang="ru-RU" sz="2000" dirty="0" smtClean="0"/>
              <a:t>и свободный доступ к информации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8656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200" y="1106488"/>
            <a:ext cx="12192000" cy="611505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25804" y="561086"/>
            <a:ext cx="47685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Единая точка доступа и управления электронными фондами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19051" y="4548921"/>
            <a:ext cx="2314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В одной библиотеке – </a:t>
            </a:r>
            <a:br>
              <a:rPr lang="ru-RU" sz="16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PF DinDisplay Pro" panose="02000506030000020004" pitchFamily="2" charset="0"/>
              </a:rPr>
              <a:t>удобно для библиотеки и ее читателей</a:t>
            </a:r>
            <a:endParaRPr lang="ru-RU" sz="1600" dirty="0">
              <a:solidFill>
                <a:schemeClr val="bg1"/>
              </a:solidFill>
              <a:latin typeface="PF DinDisplay Pro" panose="02000506030000020004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183" y="3745493"/>
            <a:ext cx="393387" cy="3933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154" y="3465513"/>
            <a:ext cx="881460" cy="8814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183" y="4097559"/>
            <a:ext cx="393387" cy="3933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183" y="3317171"/>
            <a:ext cx="393387" cy="393387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7029176" y="3940894"/>
            <a:ext cx="3429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372076" y="3465513"/>
            <a:ext cx="12700" cy="97708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384776" y="3465513"/>
            <a:ext cx="3429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372076" y="3940894"/>
            <a:ext cx="3429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384776" y="4442109"/>
            <a:ext cx="3429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608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200" y="1106488"/>
            <a:ext cx="12192000" cy="611505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25804" y="561086"/>
            <a:ext cx="47685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Единая точка доступа и управления электронными фондами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189653" y="4490946"/>
            <a:ext cx="2578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PF DinDisplay Pro" panose="02000506030000020004" pitchFamily="2" charset="0"/>
              </a:rPr>
              <a:t>Для библиотек региона  – </a:t>
            </a:r>
            <a:br>
              <a:rPr lang="ru-RU" sz="1600" dirty="0">
                <a:solidFill>
                  <a:schemeClr val="bg1"/>
                </a:solidFill>
                <a:latin typeface="PF DinDisplay Pro" panose="02000506030000020004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PF DinDisplay Pro" panose="02000506030000020004" pitchFamily="2" charset="0"/>
              </a:rPr>
              <a:t>удобно всем библиотекам и населению региона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183" y="3745493"/>
            <a:ext cx="393387" cy="3933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154" y="3465513"/>
            <a:ext cx="881460" cy="8814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183" y="4097559"/>
            <a:ext cx="393387" cy="3933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183" y="3317171"/>
            <a:ext cx="393387" cy="393387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7029176" y="3940894"/>
            <a:ext cx="3429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372076" y="3465513"/>
            <a:ext cx="12700" cy="97708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384776" y="3465513"/>
            <a:ext cx="3429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372076" y="3940894"/>
            <a:ext cx="3429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384776" y="4442109"/>
            <a:ext cx="3429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907" y="4755733"/>
            <a:ext cx="463558" cy="46355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527" y="4779346"/>
            <a:ext cx="463558" cy="4635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997" y="4755733"/>
            <a:ext cx="463558" cy="4635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2283" y="3745493"/>
            <a:ext cx="393387" cy="3933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2283" y="4097559"/>
            <a:ext cx="393387" cy="39338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2283" y="3317171"/>
            <a:ext cx="393387" cy="39338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6298" y="3745493"/>
            <a:ext cx="393387" cy="3933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6298" y="4097559"/>
            <a:ext cx="393387" cy="39338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6298" y="3317171"/>
            <a:ext cx="393387" cy="39338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613" y="5394919"/>
            <a:ext cx="393387" cy="39338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77" y="5377365"/>
            <a:ext cx="393387" cy="39338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139" y="5364665"/>
            <a:ext cx="393387" cy="393387"/>
          </a:xfrm>
          <a:prstGeom prst="rect">
            <a:avLst/>
          </a:prstGeom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6660884" y="4346973"/>
            <a:ext cx="0" cy="40806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895552" y="5015019"/>
            <a:ext cx="3429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178375" y="5011125"/>
            <a:ext cx="3429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441407" y="5219291"/>
            <a:ext cx="3516" cy="13950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6720462" y="5225310"/>
            <a:ext cx="3516" cy="13950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5992642" y="5242904"/>
            <a:ext cx="3516" cy="13950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0161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6749" y="2941561"/>
            <a:ext cx="2299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библиотеке все зависит от степени автоматизации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42356" y="4759037"/>
            <a:ext cx="2246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интернете </a:t>
            </a:r>
            <a:br>
              <a:rPr lang="ru-RU" dirty="0" smtClean="0"/>
            </a:br>
            <a:r>
              <a:rPr lang="ru-RU" dirty="0" smtClean="0"/>
              <a:t>не более 1 минуты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89254" y="921609"/>
            <a:ext cx="10210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Сколько читатель тратит на поиск информации?</a:t>
            </a:r>
            <a:endParaRPr lang="ru-RU" sz="36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740285" y="1729680"/>
            <a:ext cx="3474025" cy="3474025"/>
            <a:chOff x="-2445943" y="1764725"/>
            <a:chExt cx="3474025" cy="3474025"/>
          </a:xfrm>
        </p:grpSpPr>
        <p:sp>
          <p:nvSpPr>
            <p:cNvPr id="8" name="Овал 7"/>
            <p:cNvSpPr/>
            <p:nvPr/>
          </p:nvSpPr>
          <p:spPr>
            <a:xfrm>
              <a:off x="-2445943" y="1764725"/>
              <a:ext cx="3474025" cy="34740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024586" y="2701127"/>
              <a:ext cx="2631310" cy="1755190"/>
            </a:xfrm>
            <a:prstGeom prst="rect">
              <a:avLst/>
            </a:prstGeom>
            <a:effectLst>
              <a:softEdge rad="635000"/>
            </a:effectLst>
          </p:spPr>
        </p:pic>
      </p:grpSp>
      <p:grpSp>
        <p:nvGrpSpPr>
          <p:cNvPr id="7" name="Группа 6"/>
          <p:cNvGrpSpPr/>
          <p:nvPr/>
        </p:nvGrpSpPr>
        <p:grpSpPr>
          <a:xfrm>
            <a:off x="8279756" y="3022025"/>
            <a:ext cx="3474025" cy="3474025"/>
            <a:chOff x="1576005" y="3131485"/>
            <a:chExt cx="3474025" cy="3474025"/>
          </a:xfrm>
        </p:grpSpPr>
        <p:sp>
          <p:nvSpPr>
            <p:cNvPr id="9" name="Овал 8"/>
            <p:cNvSpPr/>
            <p:nvPr/>
          </p:nvSpPr>
          <p:spPr>
            <a:xfrm>
              <a:off x="1576005" y="3131485"/>
              <a:ext cx="3474025" cy="34740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3187" y="4048699"/>
              <a:ext cx="2835146" cy="1590101"/>
            </a:xfrm>
            <a:prstGeom prst="rect">
              <a:avLst/>
            </a:prstGeom>
            <a:effectLst>
              <a:softEdge rad="635000"/>
            </a:effectLst>
          </p:spPr>
        </p:pic>
      </p:grpSp>
      <p:cxnSp>
        <p:nvCxnSpPr>
          <p:cNvPr id="13" name="Прямая соединительная линия 12"/>
          <p:cNvCxnSpPr/>
          <p:nvPr/>
        </p:nvCxnSpPr>
        <p:spPr>
          <a:xfrm flipH="1">
            <a:off x="2471165" y="4739987"/>
            <a:ext cx="798" cy="129234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466793" y="6032332"/>
            <a:ext cx="2398981" cy="190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865774" y="5386159"/>
            <a:ext cx="0" cy="64617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0015970" y="2311960"/>
            <a:ext cx="798" cy="129234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645530" y="2258955"/>
            <a:ext cx="2398981" cy="190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645530" y="2258955"/>
            <a:ext cx="0" cy="64617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7727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229817" y="-736816"/>
            <a:ext cx="3676403" cy="873760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1427" y="784834"/>
            <a:ext cx="9241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Что может </a:t>
            </a:r>
            <a:r>
              <a:rPr lang="ru-RU" sz="3600" dirty="0" smtClean="0"/>
              <a:t>быть удобнее для читателя?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473046" y="1546307"/>
            <a:ext cx="4642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Чем поиск одной строкой «как в интернете» по всему многообразию библиотечных ресурсов, в том числе отсутствующих </a:t>
            </a:r>
            <a:br>
              <a:rPr lang="ru-RU" dirty="0" smtClean="0"/>
            </a:br>
            <a:r>
              <a:rPr lang="ru-RU" dirty="0" smtClean="0"/>
              <a:t>в свободном доступе в сети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73046" y="3388562"/>
            <a:ext cx="7892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Интеллектуальная система сама проанализирует запрос читателя и предоставит развернутый результат с учетом морфологии, логики, рейтингов и смыслового окраса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495127" y="4516857"/>
            <a:ext cx="8654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 полнотекстовым коллекциям с детализацией до абзаца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495127" y="5464469"/>
            <a:ext cx="5365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 электронному каталогу с предоставлением информации о свободной экземпляре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7538" y="5416630"/>
            <a:ext cx="704693" cy="704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7538" y="3424357"/>
            <a:ext cx="548980" cy="5489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7538" y="4411644"/>
            <a:ext cx="548980" cy="54898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3200400" y="1546307"/>
            <a:ext cx="0" cy="13335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959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229817" y="-750884"/>
            <a:ext cx="3676403" cy="873760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3505" y="791492"/>
            <a:ext cx="10585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Что может </a:t>
            </a:r>
            <a:r>
              <a:rPr lang="ru-RU" sz="3600" dirty="0"/>
              <a:t>быть удобнее для библиотеки?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3046" y="1546307"/>
            <a:ext cx="4642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Чем возможность создания востребованного ресурса, структурирования фондов, наполнения и публикации электронных коллекций в «несколько кликов»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3046" y="3388562"/>
            <a:ext cx="7093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 централизованном региональном портале каждая библиотека создает собственную страницу или дополняет единым поиском прежний сайт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5127" y="4516857"/>
            <a:ext cx="766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Интеграция с АБИС, автоматическая синхронизация библиографической информации и повышение удобства загрузки собственных электронных ресурсов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5127" y="5464469"/>
            <a:ext cx="5365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Рост показателей государственных и муниципальных заданий, повышение посещаемости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200400" y="1546307"/>
            <a:ext cx="0" cy="13335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498" y="3437165"/>
            <a:ext cx="619987" cy="6199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498" y="4516857"/>
            <a:ext cx="590902" cy="5909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339" y="5407183"/>
            <a:ext cx="642061" cy="6420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35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1464</Words>
  <Application>Microsoft Office PowerPoint</Application>
  <PresentationFormat>Произвольный</PresentationFormat>
  <Paragraphs>225</Paragraphs>
  <Slides>32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Преимущества для библиотеки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Единая информационная система учета библиотечных фондов Московской области (ЕИСУБ МО)</vt:lpstr>
      <vt:lpstr>Слайд 23</vt:lpstr>
      <vt:lpstr>Слайд 24</vt:lpstr>
      <vt:lpstr>Для читателей</vt:lpstr>
      <vt:lpstr>Система поиска</vt:lpstr>
      <vt:lpstr>Слайд 27</vt:lpstr>
      <vt:lpstr>Слайд 28</vt:lpstr>
      <vt:lpstr>Функциональные возможности</vt:lpstr>
      <vt:lpstr>Дополнительные возможности</vt:lpstr>
      <vt:lpstr>Преимущества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 Александр</dc:creator>
  <cp:lastModifiedBy>Mironova</cp:lastModifiedBy>
  <cp:revision>113</cp:revision>
  <dcterms:created xsi:type="dcterms:W3CDTF">2017-11-09T11:26:36Z</dcterms:created>
  <dcterms:modified xsi:type="dcterms:W3CDTF">2018-03-28T08:30:58Z</dcterms:modified>
</cp:coreProperties>
</file>